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sldIdLst>
    <p:sldId id="316" r:id="rId2"/>
    <p:sldId id="317" r:id="rId3"/>
    <p:sldId id="262" r:id="rId4"/>
    <p:sldId id="309" r:id="rId5"/>
    <p:sldId id="297" r:id="rId6"/>
    <p:sldId id="267" r:id="rId7"/>
    <p:sldId id="268" r:id="rId8"/>
    <p:sldId id="269" r:id="rId9"/>
    <p:sldId id="271" r:id="rId10"/>
    <p:sldId id="272" r:id="rId11"/>
    <p:sldId id="273" r:id="rId12"/>
    <p:sldId id="274" r:id="rId13"/>
    <p:sldId id="275" r:id="rId14"/>
    <p:sldId id="277" r:id="rId15"/>
    <p:sldId id="278" r:id="rId16"/>
    <p:sldId id="279" r:id="rId17"/>
    <p:sldId id="280" r:id="rId18"/>
    <p:sldId id="288" r:id="rId19"/>
    <p:sldId id="290" r:id="rId20"/>
    <p:sldId id="289" r:id="rId21"/>
    <p:sldId id="296" r:id="rId22"/>
    <p:sldId id="298" r:id="rId23"/>
    <p:sldId id="299" r:id="rId24"/>
    <p:sldId id="300" r:id="rId25"/>
    <p:sldId id="301" r:id="rId26"/>
    <p:sldId id="256" r:id="rId27"/>
    <p:sldId id="311" r:id="rId28"/>
    <p:sldId id="314" r:id="rId29"/>
    <p:sldId id="313" r:id="rId30"/>
    <p:sldId id="315" r:id="rId31"/>
  </p:sldIdLst>
  <p:sldSz cx="6858000" cy="9144000" type="screen4x3"/>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C8E5F4A-54F1-AA54-7C1C-ACE2DBC30E7E}" name="Michael Stephen" initials="MS" userId="9d9a384d843c5407"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574" autoAdjust="0"/>
  </p:normalViewPr>
  <p:slideViewPr>
    <p:cSldViewPr>
      <p:cViewPr>
        <p:scale>
          <a:sx n="100" d="100"/>
          <a:sy n="100" d="100"/>
        </p:scale>
        <p:origin x="2634" y="-840"/>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Stephen" userId="9d9a384d843c5407" providerId="LiveId" clId="{5EC9125A-8C01-4405-8A96-5F6D746377BD}"/>
    <pc:docChg chg="undo custSel addSld modSld">
      <pc:chgData name="Michael Stephen" userId="9d9a384d843c5407" providerId="LiveId" clId="{5EC9125A-8C01-4405-8A96-5F6D746377BD}" dt="2022-07-26T08:26:16.628" v="406"/>
      <pc:docMkLst>
        <pc:docMk/>
      </pc:docMkLst>
      <pc:sldChg chg="addCm modCm">
        <pc:chgData name="Michael Stephen" userId="9d9a384d843c5407" providerId="LiveId" clId="{5EC9125A-8C01-4405-8A96-5F6D746377BD}" dt="2022-07-26T08:26:16.628" v="406"/>
        <pc:sldMkLst>
          <pc:docMk/>
          <pc:sldMk cId="1259281151" sldId="304"/>
        </pc:sldMkLst>
      </pc:sldChg>
      <pc:sldChg chg="modSp add mod">
        <pc:chgData name="Michael Stephen" userId="9d9a384d843c5407" providerId="LiveId" clId="{5EC9125A-8C01-4405-8A96-5F6D746377BD}" dt="2022-07-26T07:37:54.361" v="143" actId="20577"/>
        <pc:sldMkLst>
          <pc:docMk/>
          <pc:sldMk cId="830033371" sldId="312"/>
        </pc:sldMkLst>
        <pc:spChg chg="mod">
          <ac:chgData name="Michael Stephen" userId="9d9a384d843c5407" providerId="LiveId" clId="{5EC9125A-8C01-4405-8A96-5F6D746377BD}" dt="2022-07-26T07:32:39.637" v="34" actId="20577"/>
          <ac:spMkLst>
            <pc:docMk/>
            <pc:sldMk cId="830033371" sldId="312"/>
            <ac:spMk id="2" creationId="{00000000-0000-0000-0000-000000000000}"/>
          </ac:spMkLst>
        </pc:spChg>
        <pc:spChg chg="mod">
          <ac:chgData name="Michael Stephen" userId="9d9a384d843c5407" providerId="LiveId" clId="{5EC9125A-8C01-4405-8A96-5F6D746377BD}" dt="2022-07-26T07:37:54.361" v="143" actId="20577"/>
          <ac:spMkLst>
            <pc:docMk/>
            <pc:sldMk cId="830033371" sldId="312"/>
            <ac:spMk id="3" creationId="{00000000-0000-0000-0000-000000000000}"/>
          </ac:spMkLst>
        </pc:spChg>
      </pc:sldChg>
      <pc:sldChg chg="add">
        <pc:chgData name="Michael Stephen" userId="9d9a384d843c5407" providerId="LiveId" clId="{5EC9125A-8C01-4405-8A96-5F6D746377BD}" dt="2022-07-26T07:39:23.744" v="144" actId="2890"/>
        <pc:sldMkLst>
          <pc:docMk/>
          <pc:sldMk cId="1298703318" sldId="313"/>
        </pc:sldMkLst>
      </pc:sldChg>
      <pc:sldChg chg="modSp add mod">
        <pc:chgData name="Michael Stephen" userId="9d9a384d843c5407" providerId="LiveId" clId="{5EC9125A-8C01-4405-8A96-5F6D746377BD}" dt="2022-07-26T07:43:59.334" v="203" actId="20577"/>
        <pc:sldMkLst>
          <pc:docMk/>
          <pc:sldMk cId="2239995639" sldId="314"/>
        </pc:sldMkLst>
        <pc:spChg chg="mod">
          <ac:chgData name="Michael Stephen" userId="9d9a384d843c5407" providerId="LiveId" clId="{5EC9125A-8C01-4405-8A96-5F6D746377BD}" dt="2022-07-26T07:41:28.743" v="180" actId="20577"/>
          <ac:spMkLst>
            <pc:docMk/>
            <pc:sldMk cId="2239995639" sldId="314"/>
            <ac:spMk id="2" creationId="{00000000-0000-0000-0000-000000000000}"/>
          </ac:spMkLst>
        </pc:spChg>
        <pc:spChg chg="mod">
          <ac:chgData name="Michael Stephen" userId="9d9a384d843c5407" providerId="LiveId" clId="{5EC9125A-8C01-4405-8A96-5F6D746377BD}" dt="2022-07-26T07:43:59.334" v="203" actId="20577"/>
          <ac:spMkLst>
            <pc:docMk/>
            <pc:sldMk cId="2239995639" sldId="314"/>
            <ac:spMk id="3" creationId="{00000000-0000-0000-0000-000000000000}"/>
          </ac:spMkLst>
        </pc:spChg>
      </pc:sldChg>
      <pc:sldChg chg="modSp add mod">
        <pc:chgData name="Michael Stephen" userId="9d9a384d843c5407" providerId="LiveId" clId="{5EC9125A-8C01-4405-8A96-5F6D746377BD}" dt="2022-07-26T07:59:09.282" v="400" actId="20577"/>
        <pc:sldMkLst>
          <pc:docMk/>
          <pc:sldMk cId="2109765592" sldId="315"/>
        </pc:sldMkLst>
        <pc:spChg chg="mod">
          <ac:chgData name="Michael Stephen" userId="9d9a384d843c5407" providerId="LiveId" clId="{5EC9125A-8C01-4405-8A96-5F6D746377BD}" dt="2022-07-26T07:47:29.565" v="264" actId="20577"/>
          <ac:spMkLst>
            <pc:docMk/>
            <pc:sldMk cId="2109765592" sldId="315"/>
            <ac:spMk id="2" creationId="{00000000-0000-0000-0000-000000000000}"/>
          </ac:spMkLst>
        </pc:spChg>
        <pc:spChg chg="mod">
          <ac:chgData name="Michael Stephen" userId="9d9a384d843c5407" providerId="LiveId" clId="{5EC9125A-8C01-4405-8A96-5F6D746377BD}" dt="2022-07-26T07:59:09.282" v="400" actId="20577"/>
          <ac:spMkLst>
            <pc:docMk/>
            <pc:sldMk cId="2109765592" sldId="315"/>
            <ac:spMk id="3"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400050" y="1828800"/>
            <a:ext cx="5888736" cy="24384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400050" y="4304715"/>
            <a:ext cx="5891022" cy="23368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A194396A-F240-4E16-8D0F-E309CE5DE7E7}" type="datetimeFigureOut">
              <a:rPr lang="en-US" smtClean="0"/>
              <a:pPr/>
              <a:t>4/15/2025</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99D11A28-150D-4CF0-85DE-3DE43EF8AC0A}"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194396A-F240-4E16-8D0F-E309CE5DE7E7}" type="datetimeFigureOut">
              <a:rPr lang="en-US" smtClean="0"/>
              <a:pPr/>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11A28-150D-4CF0-85DE-3DE43EF8AC0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1219202"/>
            <a:ext cx="1543050" cy="6949017"/>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342900" y="1219202"/>
            <a:ext cx="4514850" cy="6949017"/>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194396A-F240-4E16-8D0F-E309CE5DE7E7}" type="datetimeFigureOut">
              <a:rPr lang="en-US" smtClean="0"/>
              <a:pPr/>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11A28-150D-4CF0-85DE-3DE43EF8AC0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194396A-F240-4E16-8D0F-E309CE5DE7E7}" type="datetimeFigureOut">
              <a:rPr lang="en-US" smtClean="0"/>
              <a:pPr/>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11A28-150D-4CF0-85DE-3DE43EF8AC0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97764" y="1755648"/>
            <a:ext cx="5829300" cy="1816608"/>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397764" y="3606219"/>
            <a:ext cx="5829300" cy="2012949"/>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A194396A-F240-4E16-8D0F-E309CE5DE7E7}" type="datetimeFigureOut">
              <a:rPr lang="en-US" smtClean="0"/>
              <a:pPr/>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11A28-150D-4CF0-85DE-3DE43EF8AC0A}"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42900" y="938784"/>
            <a:ext cx="6172200" cy="1524000"/>
          </a:xfrm>
        </p:spPr>
        <p:txBody>
          <a:bodyPr/>
          <a:lstStyle/>
          <a:p>
            <a:r>
              <a:rPr kumimoji="0" lang="en-US"/>
              <a:t>Click to edit Master title style</a:t>
            </a:r>
          </a:p>
        </p:txBody>
      </p:sp>
      <p:sp>
        <p:nvSpPr>
          <p:cNvPr id="3" name="Content Placeholder 2"/>
          <p:cNvSpPr>
            <a:spLocks noGrp="1"/>
          </p:cNvSpPr>
          <p:nvPr>
            <p:ph sz="half" idx="1"/>
          </p:nvPr>
        </p:nvSpPr>
        <p:spPr>
          <a:xfrm>
            <a:off x="342900" y="2560113"/>
            <a:ext cx="3028950" cy="591312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3486150" y="2560113"/>
            <a:ext cx="3028950" cy="591312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A194396A-F240-4E16-8D0F-E309CE5DE7E7}" type="datetimeFigureOut">
              <a:rPr lang="en-US" smtClean="0"/>
              <a:pPr/>
              <a:t>4/15/2025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11A28-150D-4CF0-85DE-3DE43EF8AC0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938784"/>
            <a:ext cx="6172200" cy="1524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342900" y="2473664"/>
            <a:ext cx="3030141" cy="879136"/>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3483769" y="2479677"/>
            <a:ext cx="3031331" cy="873124"/>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42900" y="3352800"/>
            <a:ext cx="3030141" cy="5127627"/>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3483769" y="3352800"/>
            <a:ext cx="3031331" cy="5127627"/>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A194396A-F240-4E16-8D0F-E309CE5DE7E7}" type="datetimeFigureOut">
              <a:rPr lang="en-US" smtClean="0"/>
              <a:pPr/>
              <a:t>4/15/2025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D11A28-150D-4CF0-85DE-3DE43EF8AC0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42900" y="938784"/>
            <a:ext cx="6229350" cy="1524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A194396A-F240-4E16-8D0F-E309CE5DE7E7}" type="datetimeFigureOut">
              <a:rPr lang="en-US" smtClean="0"/>
              <a:pPr/>
              <a:t>4/15/2025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D11A28-150D-4CF0-85DE-3DE43EF8AC0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94396A-F240-4E16-8D0F-E309CE5DE7E7}" type="datetimeFigureOut">
              <a:rPr lang="en-US" smtClean="0"/>
              <a:pPr/>
              <a:t>4/15/2025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D11A28-150D-4CF0-85DE-3DE43EF8AC0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50" y="685803"/>
            <a:ext cx="2057400" cy="154940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514350" y="2235200"/>
            <a:ext cx="2057400" cy="6096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2681287" y="2235200"/>
            <a:ext cx="3833813" cy="6096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A194396A-F240-4E16-8D0F-E309CE5DE7E7}" type="datetimeFigureOut">
              <a:rPr lang="en-US" smtClean="0"/>
              <a:pPr/>
              <a:t>4/15/2025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11A28-150D-4CF0-85DE-3DE43EF8AC0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2374315" y="1477436"/>
            <a:ext cx="3943350" cy="54864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6003101" y="7146359"/>
            <a:ext cx="116586" cy="207264"/>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457200" y="1569329"/>
            <a:ext cx="1659636" cy="211016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457200" y="3771713"/>
            <a:ext cx="1657350" cy="290576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A194396A-F240-4E16-8D0F-E309CE5DE7E7}" type="datetimeFigureOut">
              <a:rPr lang="en-US" smtClean="0"/>
              <a:pPr/>
              <a:t>4/15/2025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057900" y="8475134"/>
            <a:ext cx="457200" cy="486833"/>
          </a:xfrm>
        </p:spPr>
        <p:txBody>
          <a:bodyPr/>
          <a:lstStyle/>
          <a:p>
            <a:fld id="{99D11A28-150D-4CF0-85DE-3DE43EF8AC0A}" type="slidenum">
              <a:rPr lang="en-US" smtClean="0"/>
              <a:pPr/>
              <a:t>‹#›</a:t>
            </a:fld>
            <a:endParaRPr lang="en-US"/>
          </a:p>
        </p:txBody>
      </p:sp>
      <p:sp>
        <p:nvSpPr>
          <p:cNvPr id="3" name="Picture Placeholder 2"/>
          <p:cNvSpPr>
            <a:spLocks noGrp="1"/>
          </p:cNvSpPr>
          <p:nvPr>
            <p:ph type="pic" idx="1"/>
          </p:nvPr>
        </p:nvSpPr>
        <p:spPr>
          <a:xfrm rot="420000">
            <a:off x="2614345" y="1599356"/>
            <a:ext cx="3463290" cy="524256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7144" y="7755467"/>
            <a:ext cx="6872288" cy="1388533"/>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3286125" y="8293101"/>
            <a:ext cx="3571875" cy="850900"/>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7144" y="-9525"/>
            <a:ext cx="6872288" cy="1388533"/>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3286125" y="-9525"/>
            <a:ext cx="3571875" cy="850900"/>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342900" y="938784"/>
            <a:ext cx="6172200" cy="1524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342900" y="2580640"/>
            <a:ext cx="6172200" cy="585216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342900" y="8475134"/>
            <a:ext cx="1600200" cy="486833"/>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A194396A-F240-4E16-8D0F-E309CE5DE7E7}" type="datetimeFigureOut">
              <a:rPr lang="en-US" smtClean="0"/>
              <a:pPr/>
              <a:t>4/15/2025</a:t>
            </a:fld>
            <a:endParaRPr lang="en-US"/>
          </a:p>
        </p:txBody>
      </p:sp>
      <p:sp>
        <p:nvSpPr>
          <p:cNvPr id="22" name="Footer Placeholder 21"/>
          <p:cNvSpPr>
            <a:spLocks noGrp="1"/>
          </p:cNvSpPr>
          <p:nvPr>
            <p:ph type="ftr" sz="quarter" idx="3"/>
          </p:nvPr>
        </p:nvSpPr>
        <p:spPr>
          <a:xfrm>
            <a:off x="2000250" y="8475134"/>
            <a:ext cx="2514600" cy="486833"/>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5943600" y="8475134"/>
            <a:ext cx="571500" cy="486833"/>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99D11A28-150D-4CF0-85DE-3DE43EF8AC0A}" type="slidenum">
              <a:rPr lang="en-US" smtClean="0"/>
              <a:pPr/>
              <a:t>‹#›</a:t>
            </a:fld>
            <a:endParaRPr lang="en-US"/>
          </a:p>
        </p:txBody>
      </p:sp>
      <p:grpSp>
        <p:nvGrpSpPr>
          <p:cNvPr id="2" name="Group 1"/>
          <p:cNvGrpSpPr/>
          <p:nvPr/>
        </p:nvGrpSpPr>
        <p:grpSpPr>
          <a:xfrm>
            <a:off x="-14263" y="269877"/>
            <a:ext cx="6885411" cy="865632"/>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jpeg"/></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jpeg"/></Relationships>
</file>

<file path=ppt/slides/_rels/slide1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1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jpeg"/></Relationships>
</file>

<file path=ppt/slides/_rels/slide1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 Id="rId5" Type="http://schemas.openxmlformats.org/officeDocument/2006/relationships/image" Target="../media/image48.jpeg"/><Relationship Id="rId4" Type="http://schemas.openxmlformats.org/officeDocument/2006/relationships/image" Target="../media/image47.jpeg"/></Relationships>
</file>

<file path=ppt/slides/_rels/slide18.xml.rels><?xml version="1.0" encoding="UTF-8" standalone="yes"?>
<Relationships xmlns="http://schemas.openxmlformats.org/package/2006/relationships"><Relationship Id="rId3" Type="http://schemas.openxmlformats.org/officeDocument/2006/relationships/image" Target="../media/image50.jpeg"/><Relationship Id="rId7" Type="http://schemas.openxmlformats.org/officeDocument/2006/relationships/image" Target="../media/image54.jpeg"/><Relationship Id="rId2" Type="http://schemas.openxmlformats.org/officeDocument/2006/relationships/image" Target="../media/image49.jpeg"/><Relationship Id="rId1" Type="http://schemas.openxmlformats.org/officeDocument/2006/relationships/slideLayout" Target="../slideLayouts/slideLayout2.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s>
</file>

<file path=ppt/slides/_rels/slide19.xml.rels><?xml version="1.0" encoding="UTF-8" standalone="yes"?>
<Relationships xmlns="http://schemas.openxmlformats.org/package/2006/relationships"><Relationship Id="rId3" Type="http://schemas.openxmlformats.org/officeDocument/2006/relationships/image" Target="../media/image56.jpeg"/><Relationship Id="rId7" Type="http://schemas.openxmlformats.org/officeDocument/2006/relationships/image" Target="../media/image60.jpeg"/><Relationship Id="rId2" Type="http://schemas.openxmlformats.org/officeDocument/2006/relationships/image" Target="../media/image55.jpeg"/><Relationship Id="rId1" Type="http://schemas.openxmlformats.org/officeDocument/2006/relationships/slideLayout" Target="../slideLayouts/slideLayout2.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62.jpeg"/><Relationship Id="rId7" Type="http://schemas.openxmlformats.org/officeDocument/2006/relationships/image" Target="../media/image66.jpeg"/><Relationship Id="rId2" Type="http://schemas.openxmlformats.org/officeDocument/2006/relationships/image" Target="../media/image61.jpeg"/><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s>
</file>

<file path=ppt/slides/_rels/slide2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 Id="rId5" Type="http://schemas.openxmlformats.org/officeDocument/2006/relationships/image" Target="../media/image70.jpeg"/><Relationship Id="rId4" Type="http://schemas.openxmlformats.org/officeDocument/2006/relationships/image" Target="../media/image69.jpeg"/></Relationships>
</file>

<file path=ppt/slides/_rels/slide2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 Id="rId5" Type="http://schemas.openxmlformats.org/officeDocument/2006/relationships/image" Target="../media/image74.jpeg"/><Relationship Id="rId4" Type="http://schemas.openxmlformats.org/officeDocument/2006/relationships/image" Target="../media/image73.jpeg"/></Relationships>
</file>

<file path=ppt/slides/_rels/slide23.xml.rels><?xml version="1.0" encoding="UTF-8" standalone="yes"?>
<Relationships xmlns="http://schemas.openxmlformats.org/package/2006/relationships"><Relationship Id="rId8" Type="http://schemas.openxmlformats.org/officeDocument/2006/relationships/image" Target="../media/image81.jpeg"/><Relationship Id="rId3" Type="http://schemas.openxmlformats.org/officeDocument/2006/relationships/image" Target="../media/image76.jpeg"/><Relationship Id="rId7" Type="http://schemas.openxmlformats.org/officeDocument/2006/relationships/image" Target="../media/image80.jpeg"/><Relationship Id="rId2" Type="http://schemas.openxmlformats.org/officeDocument/2006/relationships/image" Target="../media/image75.jpeg"/><Relationship Id="rId1" Type="http://schemas.openxmlformats.org/officeDocument/2006/relationships/slideLayout" Target="../slideLayouts/slideLayout2.xml"/><Relationship Id="rId6" Type="http://schemas.openxmlformats.org/officeDocument/2006/relationships/image" Target="../media/image79.jpeg"/><Relationship Id="rId5" Type="http://schemas.openxmlformats.org/officeDocument/2006/relationships/image" Target="../media/image78.jpeg"/><Relationship Id="rId4" Type="http://schemas.openxmlformats.org/officeDocument/2006/relationships/image" Target="../media/image77.jpeg"/><Relationship Id="rId9" Type="http://schemas.openxmlformats.org/officeDocument/2006/relationships/image" Target="../media/image82.jpeg"/></Relationships>
</file>

<file path=ppt/slides/_rels/slide24.xml.rels><?xml version="1.0" encoding="UTF-8" standalone="yes"?>
<Relationships xmlns="http://schemas.openxmlformats.org/package/2006/relationships"><Relationship Id="rId8" Type="http://schemas.openxmlformats.org/officeDocument/2006/relationships/image" Target="../media/image89.jpeg"/><Relationship Id="rId3" Type="http://schemas.openxmlformats.org/officeDocument/2006/relationships/image" Target="../media/image84.jpeg"/><Relationship Id="rId7" Type="http://schemas.openxmlformats.org/officeDocument/2006/relationships/image" Target="../media/image88.jpeg"/><Relationship Id="rId2" Type="http://schemas.openxmlformats.org/officeDocument/2006/relationships/image" Target="../media/image83.jpeg"/><Relationship Id="rId1" Type="http://schemas.openxmlformats.org/officeDocument/2006/relationships/slideLayout" Target="../slideLayouts/slideLayout2.xml"/><Relationship Id="rId6" Type="http://schemas.openxmlformats.org/officeDocument/2006/relationships/image" Target="../media/image87.jpeg"/><Relationship Id="rId5" Type="http://schemas.openxmlformats.org/officeDocument/2006/relationships/image" Target="../media/image86.jpeg"/><Relationship Id="rId4" Type="http://schemas.openxmlformats.org/officeDocument/2006/relationships/image" Target="../media/image85.jpeg"/></Relationships>
</file>

<file path=ppt/slides/_rels/slide25.xml.rels><?xml version="1.0" encoding="UTF-8" standalone="yes"?>
<Relationships xmlns="http://schemas.openxmlformats.org/package/2006/relationships"><Relationship Id="rId3" Type="http://schemas.openxmlformats.org/officeDocument/2006/relationships/image" Target="../media/image90.jpeg"/><Relationship Id="rId7" Type="http://schemas.openxmlformats.org/officeDocument/2006/relationships/image" Target="../media/image94.jpeg"/><Relationship Id="rId2" Type="http://schemas.openxmlformats.org/officeDocument/2006/relationships/image" Target="../media/image89.jpeg"/><Relationship Id="rId1" Type="http://schemas.openxmlformats.org/officeDocument/2006/relationships/slideLayout" Target="../slideLayouts/slideLayout2.xml"/><Relationship Id="rId6" Type="http://schemas.openxmlformats.org/officeDocument/2006/relationships/image" Target="../media/image93.jpeg"/><Relationship Id="rId5" Type="http://schemas.openxmlformats.org/officeDocument/2006/relationships/image" Target="../media/image92.jpeg"/><Relationship Id="rId4" Type="http://schemas.openxmlformats.org/officeDocument/2006/relationships/image" Target="../media/image91.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F4DE0A-E970-CABA-1356-4F9CE1534B55}"/>
              </a:ext>
            </a:extLst>
          </p:cNvPr>
          <p:cNvPicPr>
            <a:picLocks noChangeAspect="1"/>
          </p:cNvPicPr>
          <p:nvPr/>
        </p:nvPicPr>
        <p:blipFill>
          <a:blip r:embed="rId2"/>
          <a:stretch>
            <a:fillRect/>
          </a:stretch>
        </p:blipFill>
        <p:spPr>
          <a:xfrm>
            <a:off x="1295400" y="1143000"/>
            <a:ext cx="3886199" cy="3068052"/>
          </a:xfrm>
          <a:prstGeom prst="rect">
            <a:avLst/>
          </a:prstGeom>
        </p:spPr>
      </p:pic>
    </p:spTree>
    <p:extLst>
      <p:ext uri="{BB962C8B-B14F-4D97-AF65-F5344CB8AC3E}">
        <p14:creationId xmlns:p14="http://schemas.microsoft.com/office/powerpoint/2010/main" val="258154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3429000"/>
            <a:ext cx="6172200" cy="5394960"/>
          </a:xfrm>
        </p:spPr>
        <p:txBody>
          <a:bodyPr/>
          <a:lstStyle/>
          <a:p>
            <a:pPr>
              <a:buNone/>
            </a:pPr>
            <a:endParaRPr lang="en-US" dirty="0"/>
          </a:p>
          <a:p>
            <a:endParaRPr lang="en-US" dirty="0"/>
          </a:p>
          <a:p>
            <a:pPr>
              <a:buNone/>
            </a:pPr>
            <a:endParaRPr lang="en-US" dirty="0"/>
          </a:p>
        </p:txBody>
      </p:sp>
      <p:sp>
        <p:nvSpPr>
          <p:cNvPr id="11" name="Rectangle 10"/>
          <p:cNvSpPr/>
          <p:nvPr/>
        </p:nvSpPr>
        <p:spPr>
          <a:xfrm>
            <a:off x="533400" y="1981200"/>
            <a:ext cx="5867400" cy="461665"/>
          </a:xfrm>
          <a:prstGeom prst="rect">
            <a:avLst/>
          </a:prstGeom>
        </p:spPr>
        <p:txBody>
          <a:bodyPr wrap="square">
            <a:spAutoFit/>
          </a:bodyPr>
          <a:lstStyle/>
          <a:p>
            <a:pPr>
              <a:buFont typeface="Arial" charset="0"/>
              <a:buChar char="•"/>
            </a:pPr>
            <a:r>
              <a:rPr lang="en-US" sz="1200" dirty="0">
                <a:latin typeface="Constantia" panose="02030602050306030303" pitchFamily="18" charset="0"/>
              </a:rPr>
              <a:t>SENG HENG has Successfully completed</a:t>
            </a:r>
          </a:p>
          <a:p>
            <a:pPr>
              <a:buFont typeface="Arial" charset="0"/>
              <a:buChar char="•"/>
            </a:pPr>
            <a:r>
              <a:rPr lang="en-US" sz="1200" b="1" dirty="0">
                <a:latin typeface="Constantia" panose="02030602050306030303" pitchFamily="18" charset="0"/>
              </a:rPr>
              <a:t>Control Van Assembly Container                                      </a:t>
            </a:r>
          </a:p>
        </p:txBody>
      </p:sp>
      <p:pic>
        <p:nvPicPr>
          <p:cNvPr id="5" name="Picture 4" descr="CIMG1200_0.tmp"/>
          <p:cNvPicPr>
            <a:picLocks/>
          </p:cNvPicPr>
          <p:nvPr/>
        </p:nvPicPr>
        <p:blipFill>
          <a:blip r:embed="rId2" cstate="print">
            <a:lum bright="20000" contrast="20000"/>
          </a:blip>
          <a:stretch>
            <a:fillRect/>
          </a:stretch>
        </p:blipFill>
        <p:spPr>
          <a:xfrm>
            <a:off x="1981200" y="5562600"/>
            <a:ext cx="3048000" cy="3505200"/>
          </a:xfrm>
          <a:prstGeom prst="rect">
            <a:avLst/>
          </a:prstGeom>
          <a:ln>
            <a:noFill/>
          </a:ln>
          <a:effectLst>
            <a:softEdge rad="112500"/>
          </a:effectLst>
        </p:spPr>
      </p:pic>
      <p:pic>
        <p:nvPicPr>
          <p:cNvPr id="9" name="Picture 8" descr="CIMG1193_0.tmp"/>
          <p:cNvPicPr>
            <a:picLocks/>
          </p:cNvPicPr>
          <p:nvPr/>
        </p:nvPicPr>
        <p:blipFill>
          <a:blip r:embed="rId3" cstate="print">
            <a:lum bright="20000" contrast="20000"/>
          </a:blip>
          <a:stretch>
            <a:fillRect/>
          </a:stretch>
        </p:blipFill>
        <p:spPr>
          <a:xfrm>
            <a:off x="381000" y="3124200"/>
            <a:ext cx="2819400" cy="2362200"/>
          </a:xfrm>
          <a:prstGeom prst="rect">
            <a:avLst/>
          </a:prstGeom>
          <a:ln>
            <a:noFill/>
          </a:ln>
          <a:effectLst>
            <a:softEdge rad="112500"/>
          </a:effectLst>
        </p:spPr>
      </p:pic>
      <p:pic>
        <p:nvPicPr>
          <p:cNvPr id="10" name="Picture 9" descr="CIMG1161_0.tmp"/>
          <p:cNvPicPr>
            <a:picLocks/>
          </p:cNvPicPr>
          <p:nvPr/>
        </p:nvPicPr>
        <p:blipFill>
          <a:blip r:embed="rId4" cstate="print">
            <a:lum bright="20000" contrast="20000"/>
          </a:blip>
          <a:stretch>
            <a:fillRect/>
          </a:stretch>
        </p:blipFill>
        <p:spPr>
          <a:xfrm>
            <a:off x="3505200" y="3124200"/>
            <a:ext cx="3048000" cy="2362200"/>
          </a:xfrm>
          <a:prstGeom prst="rect">
            <a:avLst/>
          </a:prstGeom>
          <a:ln>
            <a:noFill/>
          </a:ln>
          <a:effectLst>
            <a:softEdge rad="112500"/>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124200"/>
            <a:ext cx="6172200" cy="5394960"/>
          </a:xfrm>
        </p:spPr>
        <p:txBody>
          <a:bodyPr/>
          <a:lstStyle/>
          <a:p>
            <a:pPr>
              <a:buNone/>
            </a:pPr>
            <a:endParaRPr lang="en-US" dirty="0"/>
          </a:p>
          <a:p>
            <a:endParaRPr lang="en-US" dirty="0"/>
          </a:p>
          <a:p>
            <a:pPr>
              <a:buNone/>
            </a:pPr>
            <a:endParaRPr lang="en-US" dirty="0"/>
          </a:p>
        </p:txBody>
      </p:sp>
      <p:sp>
        <p:nvSpPr>
          <p:cNvPr id="11" name="Rectangle 10"/>
          <p:cNvSpPr/>
          <p:nvPr/>
        </p:nvSpPr>
        <p:spPr>
          <a:xfrm>
            <a:off x="533400" y="1981200"/>
            <a:ext cx="5867400" cy="461665"/>
          </a:xfrm>
          <a:prstGeom prst="rect">
            <a:avLst/>
          </a:prstGeom>
        </p:spPr>
        <p:txBody>
          <a:bodyPr wrap="square">
            <a:spAutoFit/>
          </a:bodyPr>
          <a:lstStyle/>
          <a:p>
            <a:pPr>
              <a:buFont typeface="Arial" charset="0"/>
              <a:buChar char="•"/>
            </a:pPr>
            <a:r>
              <a:rPr lang="en-US" sz="1200" dirty="0">
                <a:latin typeface="Constantia" panose="02030602050306030303" pitchFamily="18" charset="0"/>
              </a:rPr>
              <a:t>SENG HENG has Successfully completed:</a:t>
            </a:r>
          </a:p>
          <a:p>
            <a:pPr>
              <a:buFont typeface="Arial" charset="0"/>
              <a:buChar char="•"/>
            </a:pPr>
            <a:r>
              <a:rPr lang="en-US" sz="1200" b="1" dirty="0">
                <a:latin typeface="Constantia" panose="02030602050306030303" pitchFamily="18" charset="0"/>
              </a:rPr>
              <a:t>Crest Support-5 Crane Column Pedestal  </a:t>
            </a:r>
          </a:p>
        </p:txBody>
      </p:sp>
      <p:pic>
        <p:nvPicPr>
          <p:cNvPr id="8" name="Picture 7" descr="IMG_0017_0.tmp"/>
          <p:cNvPicPr>
            <a:picLocks/>
          </p:cNvPicPr>
          <p:nvPr/>
        </p:nvPicPr>
        <p:blipFill>
          <a:blip r:embed="rId2" cstate="print">
            <a:lum bright="20000" contrast="20000"/>
          </a:blip>
          <a:stretch>
            <a:fillRect/>
          </a:stretch>
        </p:blipFill>
        <p:spPr>
          <a:xfrm>
            <a:off x="609600" y="3048000"/>
            <a:ext cx="2819400" cy="2209800"/>
          </a:xfrm>
          <a:prstGeom prst="rect">
            <a:avLst/>
          </a:prstGeom>
          <a:ln>
            <a:noFill/>
          </a:ln>
          <a:effectLst>
            <a:softEdge rad="112500"/>
          </a:effectLst>
        </p:spPr>
      </p:pic>
      <p:pic>
        <p:nvPicPr>
          <p:cNvPr id="12" name="Picture 11" descr="IMG_0020_0.tmp"/>
          <p:cNvPicPr>
            <a:picLocks/>
          </p:cNvPicPr>
          <p:nvPr/>
        </p:nvPicPr>
        <p:blipFill>
          <a:blip r:embed="rId3" cstate="print">
            <a:lum bright="20000" contrast="20000"/>
          </a:blip>
          <a:stretch>
            <a:fillRect/>
          </a:stretch>
        </p:blipFill>
        <p:spPr>
          <a:xfrm>
            <a:off x="3581400" y="3048000"/>
            <a:ext cx="2743200" cy="2209800"/>
          </a:xfrm>
          <a:prstGeom prst="rect">
            <a:avLst/>
          </a:prstGeom>
          <a:ln>
            <a:noFill/>
          </a:ln>
          <a:effectLst>
            <a:softEdge rad="112500"/>
          </a:effectLst>
        </p:spPr>
      </p:pic>
      <p:pic>
        <p:nvPicPr>
          <p:cNvPr id="13" name="Picture 12" descr="IMG_0030_0.tmp"/>
          <p:cNvPicPr>
            <a:picLocks/>
          </p:cNvPicPr>
          <p:nvPr/>
        </p:nvPicPr>
        <p:blipFill>
          <a:blip r:embed="rId4" cstate="print">
            <a:lum bright="20000" contrast="20000"/>
          </a:blip>
          <a:stretch>
            <a:fillRect/>
          </a:stretch>
        </p:blipFill>
        <p:spPr>
          <a:xfrm>
            <a:off x="609600" y="5562600"/>
            <a:ext cx="2667000" cy="2362200"/>
          </a:xfrm>
          <a:prstGeom prst="rect">
            <a:avLst/>
          </a:prstGeom>
          <a:ln>
            <a:noFill/>
          </a:ln>
          <a:effectLst>
            <a:softEdge rad="112500"/>
          </a:effectLst>
        </p:spPr>
      </p:pic>
      <p:pic>
        <p:nvPicPr>
          <p:cNvPr id="14" name="Picture 13" descr="IMG_0037_0.tmp"/>
          <p:cNvPicPr>
            <a:picLocks/>
          </p:cNvPicPr>
          <p:nvPr/>
        </p:nvPicPr>
        <p:blipFill>
          <a:blip r:embed="rId5" cstate="print">
            <a:lum bright="20000" contrast="20000"/>
          </a:blip>
          <a:stretch>
            <a:fillRect/>
          </a:stretch>
        </p:blipFill>
        <p:spPr>
          <a:xfrm>
            <a:off x="3733800" y="5562600"/>
            <a:ext cx="2743200" cy="2362200"/>
          </a:xfrm>
          <a:prstGeom prst="rect">
            <a:avLst/>
          </a:prstGeom>
          <a:ln>
            <a:noFill/>
          </a:ln>
          <a:effectLst>
            <a:softEdge rad="112500"/>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124200"/>
            <a:ext cx="6172200" cy="5394960"/>
          </a:xfrm>
        </p:spPr>
        <p:txBody>
          <a:bodyPr/>
          <a:lstStyle/>
          <a:p>
            <a:pPr>
              <a:buNone/>
            </a:pPr>
            <a:endParaRPr lang="en-US" dirty="0"/>
          </a:p>
          <a:p>
            <a:endParaRPr lang="en-US" dirty="0"/>
          </a:p>
          <a:p>
            <a:pPr>
              <a:buNone/>
            </a:pPr>
            <a:endParaRPr lang="en-US" dirty="0"/>
          </a:p>
        </p:txBody>
      </p:sp>
      <p:sp>
        <p:nvSpPr>
          <p:cNvPr id="11" name="Rectangle 10"/>
          <p:cNvSpPr/>
          <p:nvPr/>
        </p:nvSpPr>
        <p:spPr>
          <a:xfrm>
            <a:off x="533400" y="1981200"/>
            <a:ext cx="5867400" cy="461665"/>
          </a:xfrm>
          <a:prstGeom prst="rect">
            <a:avLst/>
          </a:prstGeom>
        </p:spPr>
        <p:txBody>
          <a:bodyPr wrap="square">
            <a:spAutoFit/>
          </a:bodyPr>
          <a:lstStyle/>
          <a:p>
            <a:pPr>
              <a:buFont typeface="Arial" charset="0"/>
              <a:buChar char="•"/>
            </a:pPr>
            <a:r>
              <a:rPr lang="en-US" sz="1200" dirty="0">
                <a:latin typeface="Constantia" panose="02030602050306030303" pitchFamily="18" charset="0"/>
              </a:rPr>
              <a:t>SENG HENG has Successfully completed:</a:t>
            </a:r>
          </a:p>
          <a:p>
            <a:pPr>
              <a:buFont typeface="Arial" charset="0"/>
              <a:buChar char="•"/>
            </a:pPr>
            <a:r>
              <a:rPr lang="en-US" sz="1200" b="1" dirty="0">
                <a:latin typeface="Constantia" panose="02030602050306030303" pitchFamily="18" charset="0"/>
              </a:rPr>
              <a:t>Crest Support-5 Crane Column Pedestal </a:t>
            </a:r>
            <a:endParaRPr lang="en-US" sz="1200" b="1" dirty="0">
              <a:solidFill>
                <a:srgbClr val="FF0000"/>
              </a:solidFill>
              <a:latin typeface="Constantia" panose="02030602050306030303" pitchFamily="18" charset="0"/>
            </a:endParaRPr>
          </a:p>
        </p:txBody>
      </p:sp>
      <p:pic>
        <p:nvPicPr>
          <p:cNvPr id="9" name="Picture 8" descr="IMG_0090_0.tmp"/>
          <p:cNvPicPr>
            <a:picLocks/>
          </p:cNvPicPr>
          <p:nvPr/>
        </p:nvPicPr>
        <p:blipFill>
          <a:blip r:embed="rId2" cstate="print">
            <a:lum bright="20000" contrast="20000"/>
          </a:blip>
          <a:stretch>
            <a:fillRect/>
          </a:stretch>
        </p:blipFill>
        <p:spPr>
          <a:xfrm>
            <a:off x="533400" y="2971800"/>
            <a:ext cx="2667000" cy="2286000"/>
          </a:xfrm>
          <a:prstGeom prst="rect">
            <a:avLst/>
          </a:prstGeom>
          <a:ln>
            <a:noFill/>
          </a:ln>
          <a:effectLst>
            <a:softEdge rad="112500"/>
          </a:effectLst>
        </p:spPr>
      </p:pic>
      <p:pic>
        <p:nvPicPr>
          <p:cNvPr id="10" name="Picture 9" descr="IMG_0103_0.tmp"/>
          <p:cNvPicPr>
            <a:picLocks/>
          </p:cNvPicPr>
          <p:nvPr/>
        </p:nvPicPr>
        <p:blipFill>
          <a:blip r:embed="rId3" cstate="print">
            <a:lum bright="20000" contrast="20000"/>
          </a:blip>
          <a:stretch>
            <a:fillRect/>
          </a:stretch>
        </p:blipFill>
        <p:spPr>
          <a:xfrm>
            <a:off x="3429000" y="2971800"/>
            <a:ext cx="2743200" cy="2209800"/>
          </a:xfrm>
          <a:prstGeom prst="rect">
            <a:avLst/>
          </a:prstGeom>
          <a:ln>
            <a:noFill/>
          </a:ln>
          <a:effectLst>
            <a:softEdge rad="112500"/>
          </a:effectLst>
        </p:spPr>
      </p:pic>
      <p:pic>
        <p:nvPicPr>
          <p:cNvPr id="15" name="Picture 14" descr="IMG_0001_0.tmp"/>
          <p:cNvPicPr>
            <a:picLocks/>
          </p:cNvPicPr>
          <p:nvPr/>
        </p:nvPicPr>
        <p:blipFill>
          <a:blip r:embed="rId4" cstate="print">
            <a:lum bright="20000" contrast="20000"/>
          </a:blip>
          <a:stretch>
            <a:fillRect/>
          </a:stretch>
        </p:blipFill>
        <p:spPr>
          <a:xfrm>
            <a:off x="3429000" y="5486400"/>
            <a:ext cx="2743200" cy="2362200"/>
          </a:xfrm>
          <a:prstGeom prst="rect">
            <a:avLst/>
          </a:prstGeom>
          <a:ln>
            <a:noFill/>
          </a:ln>
          <a:effectLst>
            <a:softEdge rad="112500"/>
          </a:effectLst>
        </p:spPr>
      </p:pic>
      <p:pic>
        <p:nvPicPr>
          <p:cNvPr id="16" name="Picture 15" descr="IMG_0012_0.tmp"/>
          <p:cNvPicPr>
            <a:picLocks/>
          </p:cNvPicPr>
          <p:nvPr/>
        </p:nvPicPr>
        <p:blipFill>
          <a:blip r:embed="rId5" cstate="print">
            <a:lum bright="20000" contrast="20000"/>
          </a:blip>
          <a:stretch>
            <a:fillRect/>
          </a:stretch>
        </p:blipFill>
        <p:spPr>
          <a:xfrm>
            <a:off x="533400" y="5486400"/>
            <a:ext cx="2743200" cy="2362200"/>
          </a:xfrm>
          <a:prstGeom prst="rect">
            <a:avLst/>
          </a:prstGeom>
          <a:ln>
            <a:noFill/>
          </a:ln>
          <a:effectLst>
            <a:softEdge rad="112500"/>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124200"/>
            <a:ext cx="6172200" cy="5394960"/>
          </a:xfrm>
        </p:spPr>
        <p:txBody>
          <a:bodyPr/>
          <a:lstStyle/>
          <a:p>
            <a:pPr>
              <a:buNone/>
            </a:pPr>
            <a:endParaRPr lang="en-US" dirty="0"/>
          </a:p>
          <a:p>
            <a:endParaRPr lang="en-US" dirty="0"/>
          </a:p>
          <a:p>
            <a:pPr>
              <a:buNone/>
            </a:pPr>
            <a:endParaRPr lang="en-US" dirty="0"/>
          </a:p>
        </p:txBody>
      </p:sp>
      <p:sp>
        <p:nvSpPr>
          <p:cNvPr id="11" name="Rectangle 10"/>
          <p:cNvSpPr/>
          <p:nvPr/>
        </p:nvSpPr>
        <p:spPr>
          <a:xfrm>
            <a:off x="533400" y="1981200"/>
            <a:ext cx="5867400" cy="461665"/>
          </a:xfrm>
          <a:prstGeom prst="rect">
            <a:avLst/>
          </a:prstGeom>
        </p:spPr>
        <p:txBody>
          <a:bodyPr wrap="square">
            <a:spAutoFit/>
          </a:bodyPr>
          <a:lstStyle/>
          <a:p>
            <a:pPr>
              <a:buFont typeface="Arial" charset="0"/>
              <a:buChar char="•"/>
            </a:pPr>
            <a:r>
              <a:rPr lang="en-US" sz="1200" dirty="0">
                <a:latin typeface="Constantia" panose="02030602050306030303" pitchFamily="18" charset="0"/>
              </a:rPr>
              <a:t>SENG HENG has Successfully completed:</a:t>
            </a:r>
          </a:p>
          <a:p>
            <a:pPr>
              <a:buFont typeface="Arial" charset="0"/>
              <a:buChar char="•"/>
            </a:pPr>
            <a:r>
              <a:rPr lang="en-US" sz="1200" b="1" dirty="0">
                <a:latin typeface="Constantia" panose="02030602050306030303" pitchFamily="18" charset="0"/>
              </a:rPr>
              <a:t>Crest Support-5 Crane Column Pedestal</a:t>
            </a:r>
          </a:p>
        </p:txBody>
      </p:sp>
      <p:pic>
        <p:nvPicPr>
          <p:cNvPr id="12" name="Picture 11" descr="Boom ins_0.tmp"/>
          <p:cNvPicPr>
            <a:picLocks/>
          </p:cNvPicPr>
          <p:nvPr/>
        </p:nvPicPr>
        <p:blipFill>
          <a:blip r:embed="rId2" cstate="print">
            <a:lum bright="20000" contrast="20000"/>
          </a:blip>
          <a:stretch>
            <a:fillRect/>
          </a:stretch>
        </p:blipFill>
        <p:spPr>
          <a:xfrm>
            <a:off x="609600" y="2971800"/>
            <a:ext cx="2667000" cy="2133600"/>
          </a:xfrm>
          <a:prstGeom prst="rect">
            <a:avLst/>
          </a:prstGeom>
          <a:ln>
            <a:noFill/>
          </a:ln>
          <a:effectLst>
            <a:softEdge rad="112500"/>
          </a:effectLst>
        </p:spPr>
      </p:pic>
      <p:pic>
        <p:nvPicPr>
          <p:cNvPr id="13" name="Picture 12" descr="Boom ins_0.tmp"/>
          <p:cNvPicPr>
            <a:picLocks/>
          </p:cNvPicPr>
          <p:nvPr/>
        </p:nvPicPr>
        <p:blipFill>
          <a:blip r:embed="rId3" cstate="print">
            <a:lum bright="20000" contrast="20000"/>
          </a:blip>
          <a:stretch>
            <a:fillRect/>
          </a:stretch>
        </p:blipFill>
        <p:spPr>
          <a:xfrm>
            <a:off x="3429000" y="2971800"/>
            <a:ext cx="2819400" cy="2057400"/>
          </a:xfrm>
          <a:prstGeom prst="rect">
            <a:avLst/>
          </a:prstGeom>
          <a:ln>
            <a:noFill/>
          </a:ln>
          <a:effectLst>
            <a:softEdge rad="112500"/>
          </a:effectLst>
        </p:spPr>
      </p:pic>
      <p:pic>
        <p:nvPicPr>
          <p:cNvPr id="14" name="Picture 13" descr="IMG_0023_0.tmp"/>
          <p:cNvPicPr>
            <a:picLocks/>
          </p:cNvPicPr>
          <p:nvPr/>
        </p:nvPicPr>
        <p:blipFill>
          <a:blip r:embed="rId4" cstate="print">
            <a:lum bright="20000" contrast="20000"/>
          </a:blip>
          <a:stretch>
            <a:fillRect/>
          </a:stretch>
        </p:blipFill>
        <p:spPr>
          <a:xfrm>
            <a:off x="609600" y="5334000"/>
            <a:ext cx="2819400" cy="2362200"/>
          </a:xfrm>
          <a:prstGeom prst="rect">
            <a:avLst/>
          </a:prstGeom>
          <a:ln>
            <a:noFill/>
          </a:ln>
          <a:effectLst>
            <a:softEdge rad="112500"/>
          </a:effectLst>
        </p:spPr>
      </p:pic>
      <p:pic>
        <p:nvPicPr>
          <p:cNvPr id="17" name="Picture 16" descr="Swivel i_0.tmp"/>
          <p:cNvPicPr>
            <a:picLocks/>
          </p:cNvPicPr>
          <p:nvPr/>
        </p:nvPicPr>
        <p:blipFill>
          <a:blip r:embed="rId5" cstate="print">
            <a:lum bright="20000" contrast="20000"/>
          </a:blip>
          <a:stretch>
            <a:fillRect/>
          </a:stretch>
        </p:blipFill>
        <p:spPr>
          <a:xfrm>
            <a:off x="3581400" y="5334000"/>
            <a:ext cx="2743200" cy="2362200"/>
          </a:xfrm>
          <a:prstGeom prst="rect">
            <a:avLst/>
          </a:prstGeom>
          <a:ln>
            <a:noFill/>
          </a:ln>
          <a:effectLst>
            <a:softEdge rad="112500"/>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124200"/>
            <a:ext cx="6172200" cy="5394960"/>
          </a:xfrm>
        </p:spPr>
        <p:txBody>
          <a:bodyPr/>
          <a:lstStyle/>
          <a:p>
            <a:pPr>
              <a:buNone/>
            </a:pPr>
            <a:endParaRPr lang="en-US" dirty="0"/>
          </a:p>
          <a:p>
            <a:endParaRPr lang="en-US" dirty="0"/>
          </a:p>
          <a:p>
            <a:pPr>
              <a:buNone/>
            </a:pPr>
            <a:endParaRPr lang="en-US" dirty="0"/>
          </a:p>
        </p:txBody>
      </p:sp>
      <p:sp>
        <p:nvSpPr>
          <p:cNvPr id="11" name="Rectangle 10"/>
          <p:cNvSpPr/>
          <p:nvPr/>
        </p:nvSpPr>
        <p:spPr>
          <a:xfrm>
            <a:off x="495300" y="1847671"/>
            <a:ext cx="5867400" cy="646331"/>
          </a:xfrm>
          <a:prstGeom prst="rect">
            <a:avLst/>
          </a:prstGeom>
        </p:spPr>
        <p:txBody>
          <a:bodyPr wrap="square">
            <a:spAutoFit/>
          </a:bodyPr>
          <a:lstStyle/>
          <a:p>
            <a:pPr>
              <a:buFont typeface="Arial" charset="0"/>
              <a:buChar char="•"/>
            </a:pPr>
            <a:r>
              <a:rPr lang="en-US" sz="1200" dirty="0">
                <a:latin typeface="Constantia" panose="02030602050306030303" pitchFamily="18" charset="0"/>
              </a:rPr>
              <a:t>SENG HENG has Successfully completed: </a:t>
            </a:r>
          </a:p>
          <a:p>
            <a:pPr>
              <a:buFont typeface="Arial" charset="0"/>
              <a:buChar char="•"/>
            </a:pPr>
            <a:r>
              <a:rPr lang="en-US" sz="1200" b="1" dirty="0">
                <a:latin typeface="Constantia" panose="02030602050306030303" pitchFamily="18" charset="0"/>
              </a:rPr>
              <a:t>Vessel : EPONYMA Various type of structural job </a:t>
            </a:r>
          </a:p>
          <a:p>
            <a:pPr>
              <a:buFont typeface="Arial" charset="0"/>
              <a:buChar char="•"/>
            </a:pPr>
            <a:r>
              <a:rPr lang="en-US" sz="1200" dirty="0">
                <a:latin typeface="Constantia" panose="02030602050306030303" pitchFamily="18" charset="0"/>
              </a:rPr>
              <a:t>Project location :  ASL Shipyard</a:t>
            </a:r>
          </a:p>
        </p:txBody>
      </p:sp>
      <p:pic>
        <p:nvPicPr>
          <p:cNvPr id="13" name="Picture 12" descr="PB090039_0.tmp"/>
          <p:cNvPicPr>
            <a:picLocks/>
          </p:cNvPicPr>
          <p:nvPr/>
        </p:nvPicPr>
        <p:blipFill>
          <a:blip r:embed="rId2" cstate="print">
            <a:lum bright="20000" contrast="20000"/>
          </a:blip>
          <a:stretch>
            <a:fillRect/>
          </a:stretch>
        </p:blipFill>
        <p:spPr>
          <a:xfrm>
            <a:off x="3581400" y="5867400"/>
            <a:ext cx="3048000" cy="2514600"/>
          </a:xfrm>
          <a:prstGeom prst="rect">
            <a:avLst/>
          </a:prstGeom>
          <a:ln>
            <a:noFill/>
          </a:ln>
          <a:effectLst>
            <a:softEdge rad="112500"/>
          </a:effectLst>
        </p:spPr>
      </p:pic>
      <p:pic>
        <p:nvPicPr>
          <p:cNvPr id="17" name="Picture 16" descr="Picture _0.tmp"/>
          <p:cNvPicPr>
            <a:picLocks/>
          </p:cNvPicPr>
          <p:nvPr/>
        </p:nvPicPr>
        <p:blipFill>
          <a:blip r:embed="rId3" cstate="print">
            <a:lum bright="20000" contrast="20000"/>
          </a:blip>
          <a:srcRect/>
          <a:stretch>
            <a:fillRect/>
          </a:stretch>
        </p:blipFill>
        <p:spPr bwMode="auto">
          <a:xfrm>
            <a:off x="3657600" y="3048000"/>
            <a:ext cx="2971800" cy="2514600"/>
          </a:xfrm>
          <a:prstGeom prst="rect">
            <a:avLst/>
          </a:prstGeom>
          <a:noFill/>
          <a:ln w="9525">
            <a:noFill/>
            <a:miter lim="800000"/>
            <a:headEnd/>
            <a:tailEnd/>
          </a:ln>
        </p:spPr>
      </p:pic>
      <p:pic>
        <p:nvPicPr>
          <p:cNvPr id="18" name="Picture 17" descr="IMG_0199_0.tmp"/>
          <p:cNvPicPr>
            <a:picLocks/>
          </p:cNvPicPr>
          <p:nvPr/>
        </p:nvPicPr>
        <p:blipFill>
          <a:blip r:embed="rId4" cstate="print">
            <a:lum bright="20000" contrast="20000"/>
          </a:blip>
          <a:stretch>
            <a:fillRect/>
          </a:stretch>
        </p:blipFill>
        <p:spPr>
          <a:xfrm>
            <a:off x="381000" y="3048000"/>
            <a:ext cx="3124200" cy="2514600"/>
          </a:xfrm>
          <a:prstGeom prst="rect">
            <a:avLst/>
          </a:prstGeom>
        </p:spPr>
      </p:pic>
      <p:pic>
        <p:nvPicPr>
          <p:cNvPr id="19" name="Picture 18" descr="IMG_0294_0.tmp"/>
          <p:cNvPicPr>
            <a:picLocks/>
          </p:cNvPicPr>
          <p:nvPr/>
        </p:nvPicPr>
        <p:blipFill>
          <a:blip r:embed="rId5" cstate="print">
            <a:lum/>
          </a:blip>
          <a:stretch>
            <a:fillRect/>
          </a:stretch>
        </p:blipFill>
        <p:spPr>
          <a:xfrm>
            <a:off x="381000" y="5867400"/>
            <a:ext cx="3048000" cy="2514600"/>
          </a:xfrm>
          <a:prstGeom prst="rect">
            <a:avLst/>
          </a:prstGeom>
          <a:ln>
            <a:noFill/>
          </a:ln>
          <a:effectLst>
            <a:softEdge rad="112500"/>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124200"/>
            <a:ext cx="6172200" cy="5394960"/>
          </a:xfrm>
        </p:spPr>
        <p:txBody>
          <a:bodyPr/>
          <a:lstStyle/>
          <a:p>
            <a:pPr>
              <a:buNone/>
            </a:pPr>
            <a:endParaRPr lang="en-US" dirty="0"/>
          </a:p>
          <a:p>
            <a:endParaRPr lang="en-US" dirty="0"/>
          </a:p>
          <a:p>
            <a:pPr>
              <a:buNone/>
            </a:pPr>
            <a:endParaRPr lang="en-US" dirty="0"/>
          </a:p>
        </p:txBody>
      </p:sp>
      <p:sp>
        <p:nvSpPr>
          <p:cNvPr id="11" name="Rectangle 10"/>
          <p:cNvSpPr/>
          <p:nvPr/>
        </p:nvSpPr>
        <p:spPr>
          <a:xfrm>
            <a:off x="533400" y="1981200"/>
            <a:ext cx="5867400" cy="461665"/>
          </a:xfrm>
          <a:prstGeom prst="rect">
            <a:avLst/>
          </a:prstGeom>
        </p:spPr>
        <p:txBody>
          <a:bodyPr wrap="square">
            <a:spAutoFit/>
          </a:bodyPr>
          <a:lstStyle/>
          <a:p>
            <a:pPr>
              <a:buFont typeface="Arial" charset="0"/>
              <a:buChar char="•"/>
            </a:pPr>
            <a:r>
              <a:rPr lang="en-US" sz="1200" dirty="0">
                <a:latin typeface="Constantia" panose="02030602050306030303" pitchFamily="18" charset="0"/>
              </a:rPr>
              <a:t>SENG HENG has Successfully Completed:</a:t>
            </a:r>
          </a:p>
          <a:p>
            <a:pPr>
              <a:buFont typeface="Arial" charset="0"/>
              <a:buChar char="•"/>
            </a:pPr>
            <a:r>
              <a:rPr lang="en-US" sz="1200" b="1" dirty="0">
                <a:latin typeface="Constantia" panose="02030602050306030303" pitchFamily="18" charset="0"/>
              </a:rPr>
              <a:t>Becker </a:t>
            </a:r>
            <a:r>
              <a:rPr lang="en-US" sz="1200" b="1" dirty="0" err="1">
                <a:latin typeface="Constantia" panose="02030602050306030303" pitchFamily="18" charset="0"/>
              </a:rPr>
              <a:t>Mewis</a:t>
            </a:r>
            <a:r>
              <a:rPr lang="en-US" sz="1200" b="1" dirty="0">
                <a:latin typeface="Constantia" panose="02030602050306030303" pitchFamily="18" charset="0"/>
              </a:rPr>
              <a:t> Duct                                   </a:t>
            </a:r>
          </a:p>
        </p:txBody>
      </p:sp>
      <p:pic>
        <p:nvPicPr>
          <p:cNvPr id="9" name="Picture 8" descr="DSCN1871_0.tmp"/>
          <p:cNvPicPr>
            <a:picLocks/>
          </p:cNvPicPr>
          <p:nvPr/>
        </p:nvPicPr>
        <p:blipFill>
          <a:blip r:embed="rId2" cstate="print"/>
          <a:stretch>
            <a:fillRect/>
          </a:stretch>
        </p:blipFill>
        <p:spPr>
          <a:xfrm>
            <a:off x="381000" y="3124200"/>
            <a:ext cx="3048000" cy="2438400"/>
          </a:xfrm>
          <a:prstGeom prst="rect">
            <a:avLst/>
          </a:prstGeom>
          <a:ln>
            <a:noFill/>
          </a:ln>
          <a:effectLst>
            <a:softEdge rad="112500"/>
          </a:effectLst>
        </p:spPr>
      </p:pic>
      <p:pic>
        <p:nvPicPr>
          <p:cNvPr id="10" name="Picture 9" descr="DSCN1872_0.tmp"/>
          <p:cNvPicPr>
            <a:picLocks/>
          </p:cNvPicPr>
          <p:nvPr/>
        </p:nvPicPr>
        <p:blipFill>
          <a:blip r:embed="rId3" cstate="print"/>
          <a:stretch>
            <a:fillRect/>
          </a:stretch>
        </p:blipFill>
        <p:spPr>
          <a:xfrm>
            <a:off x="3505200" y="3048000"/>
            <a:ext cx="2895600" cy="2438400"/>
          </a:xfrm>
          <a:prstGeom prst="rect">
            <a:avLst/>
          </a:prstGeom>
          <a:ln>
            <a:noFill/>
          </a:ln>
          <a:effectLst>
            <a:softEdge rad="112500"/>
          </a:effectLst>
        </p:spPr>
      </p:pic>
      <p:pic>
        <p:nvPicPr>
          <p:cNvPr id="12" name="Picture 11" descr="IMG_0071_0.tmp"/>
          <p:cNvPicPr>
            <a:picLocks/>
          </p:cNvPicPr>
          <p:nvPr/>
        </p:nvPicPr>
        <p:blipFill>
          <a:blip r:embed="rId4" cstate="print"/>
          <a:stretch>
            <a:fillRect/>
          </a:stretch>
        </p:blipFill>
        <p:spPr>
          <a:xfrm>
            <a:off x="381000" y="5715000"/>
            <a:ext cx="3048000" cy="2438400"/>
          </a:xfrm>
          <a:prstGeom prst="rect">
            <a:avLst/>
          </a:prstGeom>
          <a:ln>
            <a:noFill/>
          </a:ln>
          <a:effectLst>
            <a:softEdge rad="112500"/>
          </a:effectLst>
        </p:spPr>
      </p:pic>
      <p:pic>
        <p:nvPicPr>
          <p:cNvPr id="13" name="Picture 12" descr="CIMG2402_0.tmp"/>
          <p:cNvPicPr>
            <a:picLocks/>
          </p:cNvPicPr>
          <p:nvPr/>
        </p:nvPicPr>
        <p:blipFill>
          <a:blip r:embed="rId5" cstate="print"/>
          <a:stretch>
            <a:fillRect/>
          </a:stretch>
        </p:blipFill>
        <p:spPr>
          <a:xfrm>
            <a:off x="3505200" y="5638800"/>
            <a:ext cx="3048000" cy="2590800"/>
          </a:xfrm>
          <a:prstGeom prst="rect">
            <a:avLst/>
          </a:prstGeom>
          <a:ln>
            <a:noFill/>
          </a:ln>
          <a:effectLst>
            <a:softEdge rad="112500"/>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124200"/>
            <a:ext cx="6172200" cy="5394960"/>
          </a:xfrm>
        </p:spPr>
        <p:txBody>
          <a:bodyPr/>
          <a:lstStyle/>
          <a:p>
            <a:pPr>
              <a:buNone/>
            </a:pPr>
            <a:endParaRPr lang="en-US" dirty="0"/>
          </a:p>
          <a:p>
            <a:endParaRPr lang="en-US" dirty="0"/>
          </a:p>
          <a:p>
            <a:pPr>
              <a:buNone/>
            </a:pPr>
            <a:endParaRPr lang="en-US" dirty="0"/>
          </a:p>
        </p:txBody>
      </p:sp>
      <p:sp>
        <p:nvSpPr>
          <p:cNvPr id="11" name="Rectangle 10"/>
          <p:cNvSpPr/>
          <p:nvPr/>
        </p:nvSpPr>
        <p:spPr>
          <a:xfrm>
            <a:off x="533400" y="1981200"/>
            <a:ext cx="5867400" cy="461665"/>
          </a:xfrm>
          <a:prstGeom prst="rect">
            <a:avLst/>
          </a:prstGeom>
        </p:spPr>
        <p:txBody>
          <a:bodyPr wrap="square">
            <a:spAutoFit/>
          </a:bodyPr>
          <a:lstStyle/>
          <a:p>
            <a:pPr>
              <a:buFont typeface="Arial" charset="0"/>
              <a:buChar char="•"/>
            </a:pPr>
            <a:r>
              <a:rPr lang="en-US" sz="1200" dirty="0">
                <a:latin typeface="Constantia" panose="02030602050306030303" pitchFamily="18" charset="0"/>
              </a:rPr>
              <a:t>SENG HENG has Successfully Completed:</a:t>
            </a:r>
          </a:p>
          <a:p>
            <a:pPr>
              <a:buFont typeface="Arial" charset="0"/>
              <a:buChar char="•"/>
            </a:pPr>
            <a:r>
              <a:rPr lang="en-US" sz="1200" b="1" dirty="0">
                <a:latin typeface="Constantia" panose="02030602050306030303" pitchFamily="18" charset="0"/>
              </a:rPr>
              <a:t>Becker </a:t>
            </a:r>
            <a:r>
              <a:rPr lang="en-US" sz="1200" b="1" dirty="0" err="1">
                <a:latin typeface="Constantia" panose="02030602050306030303" pitchFamily="18" charset="0"/>
              </a:rPr>
              <a:t>Mewis</a:t>
            </a:r>
            <a:r>
              <a:rPr lang="en-US" sz="1200" b="1" dirty="0">
                <a:latin typeface="Constantia" panose="02030602050306030303" pitchFamily="18" charset="0"/>
              </a:rPr>
              <a:t> Duct </a:t>
            </a:r>
          </a:p>
        </p:txBody>
      </p:sp>
      <p:pic>
        <p:nvPicPr>
          <p:cNvPr id="8" name="Picture 7" descr="CIMG2238_0.tmp"/>
          <p:cNvPicPr>
            <a:picLocks/>
          </p:cNvPicPr>
          <p:nvPr/>
        </p:nvPicPr>
        <p:blipFill>
          <a:blip r:embed="rId2" cstate="print"/>
          <a:srcRect l="3834" t="12766" b="5532"/>
          <a:stretch>
            <a:fillRect/>
          </a:stretch>
        </p:blipFill>
        <p:spPr>
          <a:xfrm>
            <a:off x="3429000" y="3200400"/>
            <a:ext cx="3276600" cy="2362200"/>
          </a:xfrm>
          <a:prstGeom prst="rect">
            <a:avLst/>
          </a:prstGeom>
          <a:ln>
            <a:noFill/>
          </a:ln>
          <a:effectLst>
            <a:softEdge rad="112500"/>
          </a:effectLst>
        </p:spPr>
      </p:pic>
      <p:pic>
        <p:nvPicPr>
          <p:cNvPr id="9" name="Picture 8" descr="CIMG2231_0.tmp"/>
          <p:cNvPicPr>
            <a:picLocks/>
          </p:cNvPicPr>
          <p:nvPr/>
        </p:nvPicPr>
        <p:blipFill>
          <a:blip r:embed="rId3" cstate="print"/>
          <a:srcRect t="13021" b="3489"/>
          <a:stretch>
            <a:fillRect/>
          </a:stretch>
        </p:blipFill>
        <p:spPr>
          <a:xfrm>
            <a:off x="152400" y="3200400"/>
            <a:ext cx="3200400" cy="2362200"/>
          </a:xfrm>
          <a:prstGeom prst="rect">
            <a:avLst/>
          </a:prstGeom>
          <a:ln>
            <a:noFill/>
          </a:ln>
          <a:effectLst>
            <a:softEdge rad="112500"/>
          </a:effectLst>
        </p:spPr>
      </p:pic>
      <p:pic>
        <p:nvPicPr>
          <p:cNvPr id="10" name="Picture 9" descr="CIMG2209_0.tmp"/>
          <p:cNvPicPr>
            <a:picLocks/>
          </p:cNvPicPr>
          <p:nvPr/>
        </p:nvPicPr>
        <p:blipFill>
          <a:blip r:embed="rId4" cstate="print"/>
          <a:stretch>
            <a:fillRect/>
          </a:stretch>
        </p:blipFill>
        <p:spPr>
          <a:xfrm>
            <a:off x="152400" y="5715000"/>
            <a:ext cx="3048000" cy="2438400"/>
          </a:xfrm>
          <a:prstGeom prst="rect">
            <a:avLst/>
          </a:prstGeom>
          <a:ln>
            <a:noFill/>
          </a:ln>
          <a:effectLst>
            <a:softEdge rad="112500"/>
          </a:effectLst>
        </p:spPr>
      </p:pic>
      <p:pic>
        <p:nvPicPr>
          <p:cNvPr id="12" name="Picture 11" descr="CIMG2355_0.tmp"/>
          <p:cNvPicPr>
            <a:picLocks/>
          </p:cNvPicPr>
          <p:nvPr/>
        </p:nvPicPr>
        <p:blipFill>
          <a:blip r:embed="rId5" cstate="print"/>
          <a:stretch>
            <a:fillRect/>
          </a:stretch>
        </p:blipFill>
        <p:spPr>
          <a:xfrm>
            <a:off x="3505200" y="5715000"/>
            <a:ext cx="3200400" cy="2438400"/>
          </a:xfrm>
          <a:prstGeom prst="rect">
            <a:avLst/>
          </a:prstGeom>
          <a:ln>
            <a:noFill/>
          </a:ln>
          <a:effectLst>
            <a:softEdge rad="112500"/>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124200"/>
            <a:ext cx="6172200" cy="5394960"/>
          </a:xfrm>
        </p:spPr>
        <p:txBody>
          <a:bodyPr/>
          <a:lstStyle/>
          <a:p>
            <a:pPr>
              <a:buNone/>
            </a:pPr>
            <a:endParaRPr lang="en-US" dirty="0"/>
          </a:p>
          <a:p>
            <a:endParaRPr lang="en-US" dirty="0"/>
          </a:p>
          <a:p>
            <a:pPr>
              <a:buNone/>
            </a:pPr>
            <a:endParaRPr lang="en-US" dirty="0"/>
          </a:p>
        </p:txBody>
      </p:sp>
      <p:sp>
        <p:nvSpPr>
          <p:cNvPr id="11" name="Rectangle 10"/>
          <p:cNvSpPr/>
          <p:nvPr/>
        </p:nvSpPr>
        <p:spPr>
          <a:xfrm>
            <a:off x="533400" y="1981200"/>
            <a:ext cx="5867400" cy="461665"/>
          </a:xfrm>
          <a:prstGeom prst="rect">
            <a:avLst/>
          </a:prstGeom>
        </p:spPr>
        <p:txBody>
          <a:bodyPr wrap="square">
            <a:spAutoFit/>
          </a:bodyPr>
          <a:lstStyle/>
          <a:p>
            <a:pPr>
              <a:buFont typeface="Arial" charset="0"/>
              <a:buChar char="•"/>
            </a:pPr>
            <a:r>
              <a:rPr lang="en-US" sz="1200" dirty="0">
                <a:latin typeface="Constantia" panose="02030602050306030303" pitchFamily="18" charset="0"/>
              </a:rPr>
              <a:t>SENG HENG has Successfully Completed:</a:t>
            </a:r>
          </a:p>
          <a:p>
            <a:pPr>
              <a:buFont typeface="Arial" charset="0"/>
              <a:buChar char="•"/>
            </a:pPr>
            <a:r>
              <a:rPr lang="en-US" sz="1200" b="1" dirty="0">
                <a:latin typeface="Constantia" panose="02030602050306030303" pitchFamily="18" charset="0"/>
              </a:rPr>
              <a:t>Becker </a:t>
            </a:r>
            <a:r>
              <a:rPr lang="en-US" sz="1200" b="1" dirty="0" err="1">
                <a:latin typeface="Constantia" panose="02030602050306030303" pitchFamily="18" charset="0"/>
              </a:rPr>
              <a:t>Mewis</a:t>
            </a:r>
            <a:r>
              <a:rPr lang="en-US" sz="1200" b="1" dirty="0">
                <a:latin typeface="Constantia" panose="02030602050306030303" pitchFamily="18" charset="0"/>
              </a:rPr>
              <a:t> Duct                                   </a:t>
            </a:r>
          </a:p>
        </p:txBody>
      </p:sp>
      <p:pic>
        <p:nvPicPr>
          <p:cNvPr id="9" name="Picture 8" descr="Nov 18-2_0.tmp"/>
          <p:cNvPicPr>
            <a:picLocks/>
          </p:cNvPicPr>
          <p:nvPr/>
        </p:nvPicPr>
        <p:blipFill>
          <a:blip r:embed="rId2" cstate="print">
            <a:lum bright="10000" contrast="10000"/>
          </a:blip>
          <a:stretch>
            <a:fillRect/>
          </a:stretch>
        </p:blipFill>
        <p:spPr>
          <a:xfrm>
            <a:off x="3581400" y="2971800"/>
            <a:ext cx="2971800" cy="2286000"/>
          </a:xfrm>
          <a:prstGeom prst="rect">
            <a:avLst/>
          </a:prstGeom>
          <a:ln>
            <a:noFill/>
          </a:ln>
          <a:effectLst>
            <a:softEdge rad="112500"/>
          </a:effectLst>
        </p:spPr>
      </p:pic>
      <p:pic>
        <p:nvPicPr>
          <p:cNvPr id="14" name="Picture 13" descr="IMG_0170_0.tmp"/>
          <p:cNvPicPr>
            <a:picLocks/>
          </p:cNvPicPr>
          <p:nvPr/>
        </p:nvPicPr>
        <p:blipFill>
          <a:blip r:embed="rId3" cstate="print"/>
          <a:stretch>
            <a:fillRect/>
          </a:stretch>
        </p:blipFill>
        <p:spPr>
          <a:xfrm>
            <a:off x="457200" y="2971800"/>
            <a:ext cx="2971800" cy="2286000"/>
          </a:xfrm>
          <a:prstGeom prst="rect">
            <a:avLst/>
          </a:prstGeom>
          <a:ln>
            <a:noFill/>
          </a:ln>
          <a:effectLst>
            <a:softEdge rad="112500"/>
          </a:effectLst>
        </p:spPr>
      </p:pic>
      <p:pic>
        <p:nvPicPr>
          <p:cNvPr id="13" name="Picture 12" descr="CIMG2431_0.tmp"/>
          <p:cNvPicPr>
            <a:picLocks/>
          </p:cNvPicPr>
          <p:nvPr/>
        </p:nvPicPr>
        <p:blipFill>
          <a:blip r:embed="rId4" cstate="print"/>
          <a:stretch>
            <a:fillRect/>
          </a:stretch>
        </p:blipFill>
        <p:spPr>
          <a:xfrm>
            <a:off x="381000" y="5334000"/>
            <a:ext cx="3048000" cy="2590800"/>
          </a:xfrm>
          <a:prstGeom prst="rect">
            <a:avLst/>
          </a:prstGeom>
          <a:ln>
            <a:noFill/>
          </a:ln>
          <a:effectLst>
            <a:softEdge rad="112500"/>
          </a:effectLst>
        </p:spPr>
      </p:pic>
      <p:pic>
        <p:nvPicPr>
          <p:cNvPr id="15" name="Picture 14" descr="CIMG2443_0.tmp"/>
          <p:cNvPicPr>
            <a:picLocks/>
          </p:cNvPicPr>
          <p:nvPr/>
        </p:nvPicPr>
        <p:blipFill>
          <a:blip r:embed="rId5" cstate="print"/>
          <a:stretch>
            <a:fillRect/>
          </a:stretch>
        </p:blipFill>
        <p:spPr>
          <a:xfrm>
            <a:off x="3581400" y="5334000"/>
            <a:ext cx="3048000" cy="2514600"/>
          </a:xfrm>
          <a:prstGeom prst="rect">
            <a:avLst/>
          </a:prstGeom>
          <a:ln>
            <a:noFill/>
          </a:ln>
          <a:effectLst>
            <a:softEdge rad="112500"/>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423" y="838200"/>
            <a:ext cx="6172200" cy="838200"/>
          </a:xfrm>
        </p:spPr>
        <p:txBody>
          <a:bodyPr>
            <a:normAutofit/>
          </a:bodyPr>
          <a:lstStyle/>
          <a:p>
            <a:pPr algn="ctr"/>
            <a:r>
              <a:rPr lang="en-US" sz="2400" b="1" u="sng" dirty="0">
                <a:latin typeface="Bookman Old Style" pitchFamily="18" charset="0"/>
              </a:rPr>
              <a:t>OUR CAPABILITIES &amp; PROJECT REFERENCE</a:t>
            </a:r>
          </a:p>
        </p:txBody>
      </p:sp>
      <p:sp>
        <p:nvSpPr>
          <p:cNvPr id="3" name="Content Placeholder 2"/>
          <p:cNvSpPr>
            <a:spLocks noGrp="1"/>
          </p:cNvSpPr>
          <p:nvPr>
            <p:ph idx="1"/>
          </p:nvPr>
        </p:nvSpPr>
        <p:spPr>
          <a:xfrm>
            <a:off x="304800" y="2133600"/>
            <a:ext cx="6172200" cy="6781800"/>
          </a:xfrm>
        </p:spPr>
        <p:txBody>
          <a:bodyPr/>
          <a:lstStyle/>
          <a:p>
            <a:pPr>
              <a:buNone/>
            </a:pPr>
            <a:endParaRPr lang="en-US" dirty="0"/>
          </a:p>
          <a:p>
            <a:endParaRPr lang="en-US" dirty="0"/>
          </a:p>
          <a:p>
            <a:pPr>
              <a:buNone/>
            </a:pPr>
            <a:endParaRPr lang="en-US" dirty="0"/>
          </a:p>
        </p:txBody>
      </p:sp>
      <p:pic>
        <p:nvPicPr>
          <p:cNvPr id="1026" name="Picture 2" descr="C:\Users\User\Desktop\piping photos\CIMG154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2971800"/>
            <a:ext cx="251460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User\Desktop\piping photos\CIMG173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7574" y="2981325"/>
            <a:ext cx="2562225" cy="18764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User\Desktop\piping photos\CIMG174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800" y="4953000"/>
            <a:ext cx="2515577"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User\Desktop\piping photos\CIMG1743.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67100" y="4953000"/>
            <a:ext cx="2552700" cy="19145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76275" y="1676400"/>
            <a:ext cx="5638800" cy="1169551"/>
          </a:xfrm>
          <a:prstGeom prst="rect">
            <a:avLst/>
          </a:prstGeom>
        </p:spPr>
        <p:txBody>
          <a:bodyPr wrap="square">
            <a:spAutoFit/>
          </a:bodyPr>
          <a:lstStyle/>
          <a:p>
            <a:pPr>
              <a:buFont typeface="Arial" charset="0"/>
              <a:buChar char="•"/>
            </a:pPr>
            <a:r>
              <a:rPr lang="en-US" sz="1400" dirty="0">
                <a:latin typeface="Bookman Old Style" pitchFamily="18" charset="0"/>
              </a:rPr>
              <a:t>SENG HENG has Successfully completed of </a:t>
            </a:r>
          </a:p>
          <a:p>
            <a:pPr>
              <a:buFont typeface="Arial" charset="0"/>
              <a:buChar char="•"/>
            </a:pPr>
            <a:r>
              <a:rPr lang="en-US" sz="1400" b="1" dirty="0">
                <a:solidFill>
                  <a:srgbClr val="FF0000"/>
                </a:solidFill>
                <a:latin typeface="Bookman Old Style" pitchFamily="18" charset="0"/>
              </a:rPr>
              <a:t>PSA TG81(Piping Project)</a:t>
            </a:r>
          </a:p>
          <a:p>
            <a:pPr>
              <a:buFont typeface="Arial" charset="0"/>
              <a:buChar char="•"/>
            </a:pPr>
            <a:r>
              <a:rPr lang="en-US" sz="1400" dirty="0">
                <a:latin typeface="Bookman Old Style" pitchFamily="18" charset="0"/>
              </a:rPr>
              <a:t>System : Sea water cooling pipe line &amp; Fuel pipe line</a:t>
            </a:r>
          </a:p>
          <a:p>
            <a:pPr>
              <a:buFont typeface="Arial" charset="0"/>
              <a:buChar char="•"/>
            </a:pPr>
            <a:r>
              <a:rPr lang="en-US" sz="1400" dirty="0">
                <a:latin typeface="Bookman Old Style" pitchFamily="18" charset="0"/>
              </a:rPr>
              <a:t>Pipe sizes : 4” x </a:t>
            </a:r>
            <a:r>
              <a:rPr lang="en-US" sz="1400" dirty="0" err="1">
                <a:latin typeface="Bookman Old Style" pitchFamily="18" charset="0"/>
              </a:rPr>
              <a:t>sch</a:t>
            </a:r>
            <a:r>
              <a:rPr lang="en-US" sz="1400" dirty="0">
                <a:latin typeface="Bookman Old Style" pitchFamily="18" charset="0"/>
              </a:rPr>
              <a:t> 80 x total length 22m x spools 15</a:t>
            </a:r>
          </a:p>
          <a:p>
            <a:pPr>
              <a:buFont typeface="Arial" charset="0"/>
              <a:buChar char="•"/>
            </a:pPr>
            <a:r>
              <a:rPr lang="en-US" sz="1400" dirty="0">
                <a:latin typeface="Bookman Old Style" pitchFamily="18" charset="0"/>
              </a:rPr>
              <a:t> Project Location: ASL Shipyard</a:t>
            </a:r>
          </a:p>
        </p:txBody>
      </p:sp>
      <p:pic>
        <p:nvPicPr>
          <p:cNvPr id="5" name="Picture 2" descr="C:\Users\User\Desktop\piping photos\CIMG2005.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5799" y="7010399"/>
            <a:ext cx="2515577" cy="18866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User\Desktop\piping photos\CIMG1547.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38523" y="7039707"/>
            <a:ext cx="2581275"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13630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900" y="1790700"/>
            <a:ext cx="6172200" cy="6781800"/>
          </a:xfrm>
        </p:spPr>
        <p:txBody>
          <a:bodyPr/>
          <a:lstStyle/>
          <a:p>
            <a:pPr>
              <a:buFont typeface="Arial" charset="0"/>
              <a:buChar char="•"/>
            </a:pPr>
            <a:r>
              <a:rPr lang="en-US" sz="1200" dirty="0">
                <a:latin typeface="Bookman Old Style" pitchFamily="18" charset="0"/>
              </a:rPr>
              <a:t>SENG HENG </a:t>
            </a:r>
            <a:r>
              <a:rPr lang="en-US" sz="1200" dirty="0">
                <a:latin typeface="Constantia" panose="02030602050306030303" pitchFamily="18" charset="0"/>
              </a:rPr>
              <a:t>has Successfully completed: </a:t>
            </a:r>
          </a:p>
          <a:p>
            <a:pPr>
              <a:buFont typeface="Arial" charset="0"/>
              <a:buChar char="•"/>
            </a:pPr>
            <a:r>
              <a:rPr lang="en-US" sz="1200" b="1" dirty="0">
                <a:latin typeface="Constantia" panose="02030602050306030303" pitchFamily="18" charset="0"/>
              </a:rPr>
              <a:t>NOBLE ACE 41 (Piping Project)</a:t>
            </a:r>
          </a:p>
          <a:p>
            <a:pPr>
              <a:buFont typeface="Arial" charset="0"/>
              <a:buChar char="•"/>
            </a:pPr>
            <a:r>
              <a:rPr lang="en-US" sz="1200" dirty="0">
                <a:latin typeface="Constantia" panose="02030602050306030303" pitchFamily="18" charset="0"/>
              </a:rPr>
              <a:t>System : Sea sand suction &amp; discharge line </a:t>
            </a:r>
          </a:p>
          <a:p>
            <a:pPr>
              <a:buFont typeface="Arial" charset="0"/>
              <a:buChar char="•"/>
            </a:pPr>
            <a:r>
              <a:rPr lang="en-US" sz="1200" dirty="0">
                <a:latin typeface="Constantia" panose="02030602050306030303" pitchFamily="18" charset="0"/>
              </a:rPr>
              <a:t>Pipe size : 20” x </a:t>
            </a:r>
            <a:r>
              <a:rPr lang="en-US" sz="1200" dirty="0" err="1">
                <a:latin typeface="Constantia" panose="02030602050306030303" pitchFamily="18" charset="0"/>
              </a:rPr>
              <a:t>sch</a:t>
            </a:r>
            <a:r>
              <a:rPr lang="en-US" sz="1200" dirty="0">
                <a:latin typeface="Constantia" panose="02030602050306030303" pitchFamily="18" charset="0"/>
              </a:rPr>
              <a:t> 80 x total length 22m x 16 spools</a:t>
            </a:r>
          </a:p>
          <a:p>
            <a:pPr>
              <a:buFont typeface="Arial" charset="0"/>
              <a:buChar char="•"/>
            </a:pPr>
            <a:r>
              <a:rPr lang="en-US" sz="1200" dirty="0">
                <a:latin typeface="Constantia" panose="02030602050306030303" pitchFamily="18" charset="0"/>
              </a:rPr>
              <a:t>Project Location: </a:t>
            </a:r>
            <a:r>
              <a:rPr lang="en-US" sz="1200" dirty="0">
                <a:latin typeface="Bookman Old Style" pitchFamily="18" charset="0"/>
              </a:rPr>
              <a:t>ASL Shipyard</a:t>
            </a:r>
            <a:endParaRPr lang="en-US" sz="1200" dirty="0">
              <a:latin typeface="Constantia" panose="02030602050306030303" pitchFamily="18" charset="0"/>
            </a:endParaRPr>
          </a:p>
          <a:p>
            <a:pPr>
              <a:buNone/>
            </a:pPr>
            <a:endParaRPr lang="en-US" dirty="0"/>
          </a:p>
          <a:p>
            <a:endParaRPr lang="en-US" dirty="0"/>
          </a:p>
          <a:p>
            <a:pPr>
              <a:buNone/>
            </a:pPr>
            <a:endParaRPr lang="en-US" dirty="0"/>
          </a:p>
        </p:txBody>
      </p:sp>
      <p:pic>
        <p:nvPicPr>
          <p:cNvPr id="3074" name="Picture 2" descr="C:\Users\User\Desktop\piping photos\CIMG201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3124200"/>
            <a:ext cx="22860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User\Desktop\piping photos\CIMG173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29000" y="3124200"/>
            <a:ext cx="22860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User\Desktop\piping photos\CIMG2018.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5325" y="5000625"/>
            <a:ext cx="22860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C:\Users\User\Desktop\piping photos\CIMG204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44875" y="4953000"/>
            <a:ext cx="2282825" cy="171211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Users\User\Desktop\piping photos\CIMG2017.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5800" y="6858000"/>
            <a:ext cx="22860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C:\Users\User\Desktop\piping photos\CIMG2014.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41700" y="6858000"/>
            <a:ext cx="2286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687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6060D5-697E-DE4A-8621-919150DB4CA7}"/>
              </a:ext>
            </a:extLst>
          </p:cNvPr>
          <p:cNvSpPr>
            <a:spLocks noGrp="1"/>
          </p:cNvSpPr>
          <p:nvPr>
            <p:ph type="title"/>
          </p:nvPr>
        </p:nvSpPr>
        <p:spPr>
          <a:xfrm>
            <a:off x="533400" y="2819400"/>
            <a:ext cx="6115050" cy="1395984"/>
          </a:xfrm>
        </p:spPr>
        <p:txBody>
          <a:bodyPr>
            <a:normAutofit fontScale="90000"/>
          </a:bodyPr>
          <a:lstStyle/>
          <a:p>
            <a:r>
              <a:rPr lang="en-SG" dirty="0"/>
              <a:t>Our Group of company is</a:t>
            </a:r>
            <a:br>
              <a:rPr lang="en-SG" dirty="0"/>
            </a:br>
            <a:br>
              <a:rPr lang="en-SG" dirty="0"/>
            </a:br>
            <a:r>
              <a:rPr lang="en-SG" sz="3100" dirty="0"/>
              <a:t>SENG HENG MARINE PTE LTD  </a:t>
            </a:r>
            <a:br>
              <a:rPr lang="en-SG" sz="3100" dirty="0"/>
            </a:br>
            <a:r>
              <a:rPr lang="en-SG" sz="2700" dirty="0"/>
              <a:t>SENG HENG OFFSHORE ENGINEEIRNG PTE LTD</a:t>
            </a:r>
            <a:br>
              <a:rPr lang="en-SG" sz="2700" dirty="0"/>
            </a:br>
            <a:r>
              <a:rPr lang="en-SG" sz="2700" dirty="0"/>
              <a:t>SENG HENG TECHNOLOGIES PTE LTD</a:t>
            </a:r>
            <a:endParaRPr lang="en-SG" dirty="0"/>
          </a:p>
        </p:txBody>
      </p:sp>
    </p:spTree>
    <p:extLst>
      <p:ext uri="{BB962C8B-B14F-4D97-AF65-F5344CB8AC3E}">
        <p14:creationId xmlns:p14="http://schemas.microsoft.com/office/powerpoint/2010/main" val="14365772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2000250"/>
            <a:ext cx="6172200" cy="6781800"/>
          </a:xfrm>
        </p:spPr>
        <p:txBody>
          <a:bodyPr/>
          <a:lstStyle/>
          <a:p>
            <a:pPr>
              <a:buFont typeface="Arial" charset="0"/>
              <a:buChar char="•"/>
            </a:pPr>
            <a:r>
              <a:rPr lang="en-US" sz="1200" dirty="0">
                <a:latin typeface="Constantia" panose="02030602050306030303" pitchFamily="18" charset="0"/>
              </a:rPr>
              <a:t>SENG HENG has Successfully completed</a:t>
            </a:r>
          </a:p>
          <a:p>
            <a:pPr>
              <a:buFont typeface="Arial" charset="0"/>
              <a:buChar char="•"/>
            </a:pPr>
            <a:r>
              <a:rPr lang="en-US" sz="1200" b="1" dirty="0">
                <a:latin typeface="Constantia" panose="02030602050306030303" pitchFamily="18" charset="0"/>
              </a:rPr>
              <a:t>ORION WB 2(Piping project)</a:t>
            </a:r>
          </a:p>
          <a:p>
            <a:pPr>
              <a:buFont typeface="Arial" charset="0"/>
              <a:buChar char="•"/>
            </a:pPr>
            <a:r>
              <a:rPr lang="en-US" sz="1200" dirty="0">
                <a:latin typeface="Constantia" panose="02030602050306030303" pitchFamily="18" charset="0"/>
              </a:rPr>
              <a:t>System : Filling &amp; discharge pipe line for cement tanks</a:t>
            </a:r>
          </a:p>
          <a:p>
            <a:pPr>
              <a:buFont typeface="Arial" charset="0"/>
              <a:buChar char="•"/>
            </a:pPr>
            <a:r>
              <a:rPr lang="en-US" sz="1200" dirty="0">
                <a:latin typeface="Constantia" panose="02030602050306030303" pitchFamily="18" charset="0"/>
              </a:rPr>
              <a:t>Pipe sizes : 4” x </a:t>
            </a:r>
            <a:r>
              <a:rPr lang="en-US" sz="1200" dirty="0" err="1">
                <a:latin typeface="Constantia" panose="02030602050306030303" pitchFamily="18" charset="0"/>
              </a:rPr>
              <a:t>sch</a:t>
            </a:r>
            <a:r>
              <a:rPr lang="en-US" sz="1200" dirty="0">
                <a:latin typeface="Constantia" panose="02030602050306030303" pitchFamily="18" charset="0"/>
              </a:rPr>
              <a:t> 80 x total length 23m x 14 spools</a:t>
            </a:r>
          </a:p>
          <a:p>
            <a:pPr>
              <a:buFont typeface="Arial" charset="0"/>
              <a:buChar char="•"/>
            </a:pPr>
            <a:r>
              <a:rPr lang="en-US" sz="1200" dirty="0">
                <a:latin typeface="Constantia" panose="02030602050306030303" pitchFamily="18" charset="0"/>
              </a:rPr>
              <a:t>Project Location: ASL Shipyard</a:t>
            </a:r>
          </a:p>
          <a:p>
            <a:pPr>
              <a:buNone/>
            </a:pPr>
            <a:endParaRPr lang="en-US" sz="1400" dirty="0"/>
          </a:p>
          <a:p>
            <a:endParaRPr lang="en-US" dirty="0"/>
          </a:p>
          <a:p>
            <a:pPr>
              <a:buNone/>
            </a:pPr>
            <a:endParaRPr lang="en-US" dirty="0"/>
          </a:p>
        </p:txBody>
      </p:sp>
      <p:pic>
        <p:nvPicPr>
          <p:cNvPr id="2050" name="Picture 2" descr="C:\Users\User\Desktop\Folder 1\photos for penjuru ship job (29.01.13)\Pacific Peacock\Pipeing\SAM_044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999" y="3343275"/>
            <a:ext cx="2286001" cy="1714501"/>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User\Desktop\Folder 1\photos for penjuru ship job (29.01.13)\Pacific Peacock\Pipeing\SAM_044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1400" y="3343276"/>
            <a:ext cx="22860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User\Desktop\Folder 1\photos for penjuru ship job (29.01.13)\Pacific Peacock\Pipeing\SAM_0447.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1998" y="5181601"/>
            <a:ext cx="2286001" cy="16764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User\Desktop\Folder 1\photos for penjuru ship job (29.01.13)\Pacific Peacock\Pipeing\SAM_0449.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62350" y="5200652"/>
            <a:ext cx="2311399" cy="16573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User\Desktop\Folder 1\photos for penjuru ship job (29.01.13)\Pacific Peacock\Pipeing\SAM_0455.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1998" y="7010400"/>
            <a:ext cx="2286002" cy="1752600"/>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User\Desktop\Folder 1\photos for penjuru ship job (29.01.13)\Pacific Peacock\Pipeing\SAM_0468.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62351" y="7010400"/>
            <a:ext cx="2305050"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14421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2000250"/>
            <a:ext cx="6172200" cy="6781800"/>
          </a:xfrm>
        </p:spPr>
        <p:txBody>
          <a:bodyPr/>
          <a:lstStyle/>
          <a:p>
            <a:pPr>
              <a:buFont typeface="Arial" charset="0"/>
              <a:buChar char="•"/>
            </a:pPr>
            <a:r>
              <a:rPr lang="en-US" sz="1200" dirty="0">
                <a:latin typeface="Constantia" panose="02030602050306030303" pitchFamily="18" charset="0"/>
              </a:rPr>
              <a:t>SENG HENG has Successfully completed:                                    </a:t>
            </a:r>
          </a:p>
          <a:p>
            <a:pPr>
              <a:buFont typeface="Arial" charset="0"/>
              <a:buChar char="•"/>
            </a:pPr>
            <a:r>
              <a:rPr lang="en-US" sz="1200" b="1" dirty="0">
                <a:latin typeface="Constantia" panose="02030602050306030303" pitchFamily="18" charset="0"/>
              </a:rPr>
              <a:t>Vessel : ORION WB 2 (Piping project)</a:t>
            </a:r>
          </a:p>
          <a:p>
            <a:pPr>
              <a:buFont typeface="Arial" charset="0"/>
              <a:buChar char="•"/>
            </a:pPr>
            <a:r>
              <a:rPr lang="en-US" sz="1200" dirty="0">
                <a:latin typeface="Constantia" panose="02030602050306030303" pitchFamily="18" charset="0"/>
              </a:rPr>
              <a:t>System : Bilge oil pipe line </a:t>
            </a:r>
          </a:p>
          <a:p>
            <a:pPr>
              <a:buFont typeface="Arial" charset="0"/>
              <a:buChar char="•"/>
            </a:pPr>
            <a:r>
              <a:rPr lang="en-US" sz="1200" dirty="0">
                <a:latin typeface="Constantia" panose="02030602050306030303" pitchFamily="18" charset="0"/>
              </a:rPr>
              <a:t>Pipe sizes : 4” x </a:t>
            </a:r>
            <a:r>
              <a:rPr lang="en-US" sz="1200" dirty="0" err="1">
                <a:latin typeface="Constantia" panose="02030602050306030303" pitchFamily="18" charset="0"/>
              </a:rPr>
              <a:t>sch</a:t>
            </a:r>
            <a:r>
              <a:rPr lang="en-US" sz="1200" dirty="0">
                <a:latin typeface="Constantia" panose="02030602050306030303" pitchFamily="18" charset="0"/>
              </a:rPr>
              <a:t> 80 x total length 16m x 14 spools</a:t>
            </a:r>
          </a:p>
          <a:p>
            <a:pPr>
              <a:buFont typeface="Arial" charset="0"/>
              <a:buChar char="•"/>
            </a:pPr>
            <a:r>
              <a:rPr lang="en-US" sz="1200" dirty="0">
                <a:latin typeface="Constantia" panose="02030602050306030303" pitchFamily="18" charset="0"/>
              </a:rPr>
              <a:t>Project Location: ASL Shipyard</a:t>
            </a:r>
          </a:p>
          <a:p>
            <a:pPr>
              <a:buNone/>
            </a:pPr>
            <a:endParaRPr lang="en-US" sz="1400" dirty="0"/>
          </a:p>
          <a:p>
            <a:endParaRPr lang="en-US" dirty="0"/>
          </a:p>
          <a:p>
            <a:pPr>
              <a:buNone/>
            </a:pPr>
            <a:endParaRPr lang="en-US" dirty="0"/>
          </a:p>
        </p:txBody>
      </p:sp>
      <p:pic>
        <p:nvPicPr>
          <p:cNvPr id="10" name="Picture 9"/>
          <p:cNvPicPr>
            <a:picLocks/>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3429000"/>
            <a:ext cx="21336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a:picLock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2800" y="3429000"/>
            <a:ext cx="20574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2800" y="5715000"/>
            <a:ext cx="20574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5325" y="5715000"/>
            <a:ext cx="21240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98698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990600"/>
            <a:ext cx="6172200" cy="762000"/>
          </a:xfrm>
        </p:spPr>
        <p:txBody>
          <a:bodyPr>
            <a:normAutofit fontScale="90000"/>
          </a:bodyPr>
          <a:lstStyle/>
          <a:p>
            <a:pPr algn="ctr"/>
            <a:r>
              <a:rPr lang="en-US" sz="2400" b="1" u="sng" dirty="0">
                <a:latin typeface="Bookman Old Style" pitchFamily="18" charset="0"/>
              </a:rPr>
              <a:t>OUR CAPABILITIES &amp; PROJECT REFERENCE</a:t>
            </a:r>
            <a:endParaRPr lang="en-US" sz="2400" dirty="0"/>
          </a:p>
        </p:txBody>
      </p:sp>
      <p:pic>
        <p:nvPicPr>
          <p:cNvPr id="4" name="Content Placeholder 3" descr="http://www.anandugroup.com/images/article_images/T_C/pipe_fabrication_article1.jpg"/>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2286000"/>
            <a:ext cx="3048000" cy="2286000"/>
          </a:xfrm>
          <a:prstGeom prst="rect">
            <a:avLst/>
          </a:prstGeom>
          <a:noFill/>
          <a:ln>
            <a:noFill/>
          </a:ln>
        </p:spPr>
      </p:pic>
      <p:pic>
        <p:nvPicPr>
          <p:cNvPr id="5" name="Picture 4" descr="https://encrypted-tbn3.gstatic.com/images?q=tbn:ANd9GcQI1yX2JyE4gREQwIsTN2Li3n-exUBpTm661t88WaldOjScVAmYeA"/>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1400" y="2286000"/>
            <a:ext cx="2819400" cy="2286000"/>
          </a:xfrm>
          <a:prstGeom prst="rect">
            <a:avLst/>
          </a:prstGeom>
          <a:noFill/>
          <a:ln>
            <a:noFill/>
          </a:ln>
        </p:spPr>
      </p:pic>
      <p:pic>
        <p:nvPicPr>
          <p:cNvPr id="6" name="Picture 5" descr="https://encrypted-tbn1.gstatic.com/images?q=tbn:ANd9GcT6yOPQxgk1aBoglSCo13f26Po_C0ijXts79DiRFRG5WmzPUXsVhQ"/>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4724400"/>
            <a:ext cx="2971800" cy="2209800"/>
          </a:xfrm>
          <a:prstGeom prst="rect">
            <a:avLst/>
          </a:prstGeom>
          <a:noFill/>
          <a:ln>
            <a:noFill/>
          </a:ln>
        </p:spPr>
      </p:pic>
      <p:pic>
        <p:nvPicPr>
          <p:cNvPr id="7" name="Picture 6" descr="http://www.mopipe.nl/f/media/175/32208/hoge%20druk%20test.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81400" y="4800600"/>
            <a:ext cx="2819400" cy="2133600"/>
          </a:xfrm>
          <a:prstGeom prst="rect">
            <a:avLst/>
          </a:prstGeom>
          <a:noFill/>
          <a:ln>
            <a:noFill/>
          </a:ln>
        </p:spPr>
      </p:pic>
      <p:sp>
        <p:nvSpPr>
          <p:cNvPr id="1025" name="Rectangle 1"/>
          <p:cNvSpPr>
            <a:spLocks noChangeArrowheads="1"/>
          </p:cNvSpPr>
          <p:nvPr/>
        </p:nvSpPr>
        <p:spPr bwMode="auto">
          <a:xfrm>
            <a:off x="1303600" y="1827311"/>
            <a:ext cx="4555607"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400" b="1" i="0" u="none" strike="noStrike" cap="none" normalizeH="0" baseline="0" dirty="0">
                <a:ln>
                  <a:noFill/>
                </a:ln>
                <a:solidFill>
                  <a:schemeClr val="tx1"/>
                </a:solidFill>
                <a:effectLst/>
                <a:latin typeface="Arial" pitchFamily="34" charset="0"/>
                <a:cs typeface="Arial" pitchFamily="34" charset="0"/>
              </a:rPr>
              <a:t>NEW PIPE LINE FABRICATION AND INSTALLATION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938784"/>
            <a:ext cx="6172200" cy="813816"/>
          </a:xfrm>
        </p:spPr>
        <p:txBody>
          <a:bodyPr>
            <a:normAutofit/>
          </a:bodyPr>
          <a:lstStyle/>
          <a:p>
            <a:pPr algn="ctr"/>
            <a:r>
              <a:rPr lang="en-US" sz="2400" b="1" u="sng" dirty="0">
                <a:latin typeface="Bookman Old Style" pitchFamily="18" charset="0"/>
              </a:rPr>
              <a:t>OUR CAPABILITIES &amp; PROJECT REFERENCE</a:t>
            </a:r>
            <a:endParaRPr lang="en-US" sz="2400" dirty="0"/>
          </a:p>
        </p:txBody>
      </p:sp>
      <p:sp>
        <p:nvSpPr>
          <p:cNvPr id="5" name="Rectangle 4"/>
          <p:cNvSpPr/>
          <p:nvPr/>
        </p:nvSpPr>
        <p:spPr>
          <a:xfrm>
            <a:off x="609600" y="1828800"/>
            <a:ext cx="5867400" cy="523220"/>
          </a:xfrm>
          <a:prstGeom prst="rect">
            <a:avLst/>
          </a:prstGeom>
        </p:spPr>
        <p:txBody>
          <a:bodyPr wrap="square">
            <a:spAutoFit/>
          </a:bodyPr>
          <a:lstStyle/>
          <a:p>
            <a:pPr lvl="0" algn="ctr" fontAlgn="base">
              <a:spcBef>
                <a:spcPct val="0"/>
              </a:spcBef>
              <a:spcAft>
                <a:spcPct val="0"/>
              </a:spcAft>
            </a:pPr>
            <a:r>
              <a:rPr lang="en-US" altLang="zh-TW" sz="1400" b="1" dirty="0">
                <a:latin typeface="Arial" pitchFamily="34" charset="0"/>
                <a:cs typeface="Arial" pitchFamily="34" charset="0"/>
              </a:rPr>
              <a:t>MECHANICAL / VALVES SERVICING AND ALL KIND </a:t>
            </a:r>
          </a:p>
          <a:p>
            <a:pPr lvl="0" algn="ctr" fontAlgn="base">
              <a:spcBef>
                <a:spcPct val="0"/>
              </a:spcBef>
              <a:spcAft>
                <a:spcPct val="0"/>
              </a:spcAft>
            </a:pPr>
            <a:r>
              <a:rPr lang="en-US" altLang="zh-TW" sz="1400" b="1" dirty="0">
                <a:latin typeface="Arial" pitchFamily="34" charset="0"/>
                <a:cs typeface="Arial" pitchFamily="34" charset="0"/>
              </a:rPr>
              <a:t>OF WORK IN SHIPYARD</a:t>
            </a:r>
          </a:p>
        </p:txBody>
      </p:sp>
      <p:pic>
        <p:nvPicPr>
          <p:cNvPr id="6" name="Content Placeholder 5" descr="IMG_0645.JPG"/>
          <p:cNvPicPr>
            <a:picLocks noGrp="1"/>
          </p:cNvPicPr>
          <p:nvPr>
            <p:ph idx="1"/>
          </p:nvPr>
        </p:nvPicPr>
        <p:blipFill>
          <a:blip r:embed="rId2" cstate="print"/>
          <a:stretch>
            <a:fillRect/>
          </a:stretch>
        </p:blipFill>
        <p:spPr>
          <a:xfrm rot="16200000" flipH="1">
            <a:off x="914402" y="2362204"/>
            <a:ext cx="1752602" cy="1752596"/>
          </a:xfrm>
          <a:prstGeom prst="rect">
            <a:avLst/>
          </a:prstGeom>
          <a:ln>
            <a:noFill/>
          </a:ln>
          <a:effectLst>
            <a:outerShdw blurRad="292100" dist="139700" dir="2700000" algn="tl" rotWithShape="0">
              <a:srgbClr val="333333">
                <a:alpha val="65000"/>
              </a:srgbClr>
            </a:outerShdw>
          </a:effectLst>
        </p:spPr>
      </p:pic>
      <p:pic>
        <p:nvPicPr>
          <p:cNvPr id="7" name="Picture 6" descr="IMG_0459.JPG"/>
          <p:cNvPicPr/>
          <p:nvPr/>
        </p:nvPicPr>
        <p:blipFill>
          <a:blip r:embed="rId3" cstate="print"/>
          <a:stretch>
            <a:fillRect/>
          </a:stretch>
        </p:blipFill>
        <p:spPr>
          <a:xfrm>
            <a:off x="2819400" y="2362200"/>
            <a:ext cx="1676400" cy="1752600"/>
          </a:xfrm>
          <a:prstGeom prst="rect">
            <a:avLst/>
          </a:prstGeom>
        </p:spPr>
      </p:pic>
      <p:pic>
        <p:nvPicPr>
          <p:cNvPr id="8" name="Picture 7" descr="C:\Users\linconmarine\Desktop\DCIM\800AAAAA\IMG_0107.JPG"/>
          <p:cNvPicPr/>
          <p:nvPr/>
        </p:nvPicPr>
        <p:blipFill>
          <a:blip r:embed="rId4" cstate="print"/>
          <a:srcRect/>
          <a:stretch>
            <a:fillRect/>
          </a:stretch>
        </p:blipFill>
        <p:spPr bwMode="auto">
          <a:xfrm>
            <a:off x="4648201" y="2362200"/>
            <a:ext cx="1752599" cy="1752600"/>
          </a:xfrm>
          <a:prstGeom prst="rect">
            <a:avLst/>
          </a:prstGeom>
          <a:noFill/>
          <a:ln w="9525">
            <a:noFill/>
            <a:miter lim="800000"/>
            <a:headEnd/>
            <a:tailEnd/>
          </a:ln>
        </p:spPr>
      </p:pic>
      <p:pic>
        <p:nvPicPr>
          <p:cNvPr id="10" name="Picture 9"/>
          <p:cNvPicPr/>
          <p:nvPr/>
        </p:nvPicPr>
        <p:blipFill>
          <a:blip r:embed="rId5" cstate="print"/>
          <a:stretch>
            <a:fillRect/>
          </a:stretch>
        </p:blipFill>
        <p:spPr>
          <a:xfrm>
            <a:off x="914400" y="4343400"/>
            <a:ext cx="1905000" cy="1600200"/>
          </a:xfrm>
          <a:prstGeom prst="rect">
            <a:avLst/>
          </a:prstGeom>
        </p:spPr>
      </p:pic>
      <p:pic>
        <p:nvPicPr>
          <p:cNvPr id="11" name="Picture 10"/>
          <p:cNvPicPr/>
          <p:nvPr/>
        </p:nvPicPr>
        <p:blipFill>
          <a:blip r:embed="rId6" cstate="print"/>
          <a:stretch>
            <a:fillRect/>
          </a:stretch>
        </p:blipFill>
        <p:spPr>
          <a:xfrm>
            <a:off x="2895600" y="4343400"/>
            <a:ext cx="1676400" cy="1600200"/>
          </a:xfrm>
          <a:prstGeom prst="rect">
            <a:avLst/>
          </a:prstGeom>
        </p:spPr>
      </p:pic>
      <p:pic>
        <p:nvPicPr>
          <p:cNvPr id="12" name="Picture 11"/>
          <p:cNvPicPr/>
          <p:nvPr/>
        </p:nvPicPr>
        <p:blipFill>
          <a:blip r:embed="rId7" cstate="print"/>
          <a:stretch>
            <a:fillRect/>
          </a:stretch>
        </p:blipFill>
        <p:spPr>
          <a:xfrm>
            <a:off x="4648200" y="4343400"/>
            <a:ext cx="1727835" cy="1600200"/>
          </a:xfrm>
          <a:prstGeom prst="rect">
            <a:avLst/>
          </a:prstGeom>
        </p:spPr>
      </p:pic>
      <p:pic>
        <p:nvPicPr>
          <p:cNvPr id="13" name="Picture 12"/>
          <p:cNvPicPr/>
          <p:nvPr/>
        </p:nvPicPr>
        <p:blipFill>
          <a:blip r:embed="rId8" cstate="print"/>
          <a:stretch>
            <a:fillRect/>
          </a:stretch>
        </p:blipFill>
        <p:spPr>
          <a:xfrm>
            <a:off x="914400" y="6172200"/>
            <a:ext cx="2590800" cy="2362200"/>
          </a:xfrm>
          <a:prstGeom prst="rect">
            <a:avLst/>
          </a:prstGeom>
        </p:spPr>
      </p:pic>
      <p:pic>
        <p:nvPicPr>
          <p:cNvPr id="14" name="Picture 13"/>
          <p:cNvPicPr/>
          <p:nvPr/>
        </p:nvPicPr>
        <p:blipFill>
          <a:blip r:embed="rId9" cstate="print"/>
          <a:stretch>
            <a:fillRect/>
          </a:stretch>
        </p:blipFill>
        <p:spPr>
          <a:xfrm>
            <a:off x="3581400" y="6172200"/>
            <a:ext cx="2821305" cy="236601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6172200" cy="585216"/>
          </a:xfrm>
        </p:spPr>
        <p:txBody>
          <a:bodyPr>
            <a:normAutofit fontScale="90000"/>
          </a:bodyPr>
          <a:lstStyle/>
          <a:p>
            <a:pPr algn="ctr"/>
            <a:r>
              <a:rPr lang="en-US" sz="2400" b="1" u="sng" dirty="0">
                <a:latin typeface="Bookman Old Style" pitchFamily="18" charset="0"/>
              </a:rPr>
              <a:t>OUR CAPABILITIES &amp; PROJECT REFERENCE</a:t>
            </a:r>
            <a:endParaRPr lang="en-US" sz="2400" dirty="0"/>
          </a:p>
        </p:txBody>
      </p:sp>
      <p:sp>
        <p:nvSpPr>
          <p:cNvPr id="3" name="Content Placeholder 2"/>
          <p:cNvSpPr>
            <a:spLocks noGrp="1"/>
          </p:cNvSpPr>
          <p:nvPr>
            <p:ph idx="1"/>
          </p:nvPr>
        </p:nvSpPr>
        <p:spPr>
          <a:xfrm>
            <a:off x="304800" y="1905000"/>
            <a:ext cx="6172200" cy="6858000"/>
          </a:xfrm>
        </p:spPr>
        <p:txBody>
          <a:bodyPr/>
          <a:lstStyle/>
          <a:p>
            <a:pPr lvl="0" algn="ctr" fontAlgn="base">
              <a:spcBef>
                <a:spcPct val="0"/>
              </a:spcBef>
              <a:spcAft>
                <a:spcPct val="0"/>
              </a:spcAft>
            </a:pPr>
            <a:r>
              <a:rPr lang="en-US" altLang="zh-TW" sz="1400" b="1" dirty="0">
                <a:latin typeface="Arial" pitchFamily="34" charset="0"/>
                <a:cs typeface="Arial" pitchFamily="34" charset="0"/>
              </a:rPr>
              <a:t>MECHANICAL / VALVES SERVICING AND ALL KIND </a:t>
            </a:r>
          </a:p>
          <a:p>
            <a:pPr lvl="0" algn="ctr" fontAlgn="base">
              <a:spcBef>
                <a:spcPct val="0"/>
              </a:spcBef>
              <a:spcAft>
                <a:spcPct val="0"/>
              </a:spcAft>
            </a:pPr>
            <a:r>
              <a:rPr lang="en-US" altLang="zh-TW" sz="1400" b="1" dirty="0">
                <a:latin typeface="Arial" pitchFamily="34" charset="0"/>
                <a:cs typeface="Arial" pitchFamily="34" charset="0"/>
              </a:rPr>
              <a:t>OF WORK IN SHIPYARD</a:t>
            </a:r>
          </a:p>
          <a:p>
            <a:endParaRPr lang="en-US" dirty="0"/>
          </a:p>
        </p:txBody>
      </p:sp>
      <p:pic>
        <p:nvPicPr>
          <p:cNvPr id="4" name="Picture 3"/>
          <p:cNvPicPr/>
          <p:nvPr/>
        </p:nvPicPr>
        <p:blipFill>
          <a:blip r:embed="rId2" cstate="print"/>
          <a:stretch>
            <a:fillRect/>
          </a:stretch>
        </p:blipFill>
        <p:spPr>
          <a:xfrm>
            <a:off x="533400" y="2590800"/>
            <a:ext cx="2743200" cy="1905000"/>
          </a:xfrm>
          <a:prstGeom prst="rect">
            <a:avLst/>
          </a:prstGeom>
        </p:spPr>
      </p:pic>
      <p:pic>
        <p:nvPicPr>
          <p:cNvPr id="5" name="Picture 4"/>
          <p:cNvPicPr/>
          <p:nvPr/>
        </p:nvPicPr>
        <p:blipFill>
          <a:blip r:embed="rId3" cstate="print"/>
          <a:stretch>
            <a:fillRect/>
          </a:stretch>
        </p:blipFill>
        <p:spPr>
          <a:xfrm>
            <a:off x="3352800" y="2590800"/>
            <a:ext cx="2819400" cy="1905000"/>
          </a:xfrm>
          <a:prstGeom prst="rect">
            <a:avLst/>
          </a:prstGeom>
        </p:spPr>
      </p:pic>
      <p:pic>
        <p:nvPicPr>
          <p:cNvPr id="6" name="Picture 5"/>
          <p:cNvPicPr/>
          <p:nvPr/>
        </p:nvPicPr>
        <p:blipFill>
          <a:blip r:embed="rId4" cstate="print"/>
          <a:stretch>
            <a:fillRect/>
          </a:stretch>
        </p:blipFill>
        <p:spPr>
          <a:xfrm>
            <a:off x="533400" y="4800600"/>
            <a:ext cx="2743200" cy="1905000"/>
          </a:xfrm>
          <a:prstGeom prst="rect">
            <a:avLst/>
          </a:prstGeom>
        </p:spPr>
      </p:pic>
      <p:pic>
        <p:nvPicPr>
          <p:cNvPr id="7" name="Picture 6"/>
          <p:cNvPicPr/>
          <p:nvPr/>
        </p:nvPicPr>
        <p:blipFill>
          <a:blip r:embed="rId5" cstate="print"/>
          <a:stretch>
            <a:fillRect/>
          </a:stretch>
        </p:blipFill>
        <p:spPr>
          <a:xfrm>
            <a:off x="3352800" y="4800600"/>
            <a:ext cx="2819400" cy="1905000"/>
          </a:xfrm>
          <a:prstGeom prst="rect">
            <a:avLst/>
          </a:prstGeom>
        </p:spPr>
      </p:pic>
      <p:pic>
        <p:nvPicPr>
          <p:cNvPr id="8" name="Picture 7"/>
          <p:cNvPicPr/>
          <p:nvPr/>
        </p:nvPicPr>
        <p:blipFill>
          <a:blip r:embed="rId6" cstate="print"/>
          <a:stretch>
            <a:fillRect/>
          </a:stretch>
        </p:blipFill>
        <p:spPr>
          <a:xfrm>
            <a:off x="533400" y="6858000"/>
            <a:ext cx="2743200" cy="1905000"/>
          </a:xfrm>
          <a:prstGeom prst="rect">
            <a:avLst/>
          </a:prstGeom>
        </p:spPr>
      </p:pic>
      <p:pic>
        <p:nvPicPr>
          <p:cNvPr id="9" name="Picture 8"/>
          <p:cNvPicPr/>
          <p:nvPr/>
        </p:nvPicPr>
        <p:blipFill>
          <a:blip r:embed="rId7" cstate="print"/>
          <a:stretch>
            <a:fillRect/>
          </a:stretch>
        </p:blipFill>
        <p:spPr>
          <a:xfrm>
            <a:off x="3352801" y="6858000"/>
            <a:ext cx="2819400" cy="1905000"/>
          </a:xfrm>
          <a:prstGeom prst="rect">
            <a:avLst/>
          </a:prstGeom>
        </p:spPr>
      </p:pic>
      <p:pic>
        <p:nvPicPr>
          <p:cNvPr id="10" name="Picture 9"/>
          <p:cNvPicPr/>
          <p:nvPr/>
        </p:nvPicPr>
        <p:blipFill>
          <a:blip r:embed="rId8" cstate="print"/>
          <a:stretch>
            <a:fillRect/>
          </a:stretch>
        </p:blipFill>
        <p:spPr>
          <a:xfrm>
            <a:off x="533400" y="2590800"/>
            <a:ext cx="2819400" cy="19050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938784"/>
            <a:ext cx="6172200" cy="737616"/>
          </a:xfrm>
        </p:spPr>
        <p:txBody>
          <a:bodyPr>
            <a:normAutofit fontScale="90000"/>
          </a:bodyPr>
          <a:lstStyle/>
          <a:p>
            <a:pPr algn="ctr"/>
            <a:r>
              <a:rPr lang="en-US" sz="2400" b="1" u="sng" dirty="0">
                <a:latin typeface="Bookman Old Style" pitchFamily="18" charset="0"/>
              </a:rPr>
              <a:t>OUR CAPABILITIES &amp; PROJECT REFERENCE</a:t>
            </a:r>
            <a:endParaRPr lang="en-US" sz="2400" dirty="0"/>
          </a:p>
        </p:txBody>
      </p:sp>
      <p:sp>
        <p:nvSpPr>
          <p:cNvPr id="3" name="Content Placeholder 2"/>
          <p:cNvSpPr>
            <a:spLocks noGrp="1"/>
          </p:cNvSpPr>
          <p:nvPr>
            <p:ph idx="1"/>
          </p:nvPr>
        </p:nvSpPr>
        <p:spPr>
          <a:xfrm>
            <a:off x="342900" y="1752600"/>
            <a:ext cx="6172200" cy="6680200"/>
          </a:xfrm>
        </p:spPr>
        <p:txBody>
          <a:bodyPr/>
          <a:lstStyle/>
          <a:p>
            <a:pPr lvl="0" algn="ctr" fontAlgn="base">
              <a:spcBef>
                <a:spcPct val="0"/>
              </a:spcBef>
              <a:spcAft>
                <a:spcPct val="0"/>
              </a:spcAft>
            </a:pPr>
            <a:r>
              <a:rPr lang="en-US" altLang="zh-TW" sz="1400" b="1" dirty="0">
                <a:latin typeface="Arial" pitchFamily="34" charset="0"/>
                <a:cs typeface="Arial" pitchFamily="34" charset="0"/>
              </a:rPr>
              <a:t>MECHANICAL / VALVES SERVICING AND ALL KIND </a:t>
            </a:r>
          </a:p>
          <a:p>
            <a:pPr lvl="0" algn="ctr" fontAlgn="base">
              <a:spcBef>
                <a:spcPct val="0"/>
              </a:spcBef>
              <a:spcAft>
                <a:spcPct val="0"/>
              </a:spcAft>
            </a:pPr>
            <a:r>
              <a:rPr lang="en-US" altLang="zh-TW" sz="1400" b="1" dirty="0">
                <a:latin typeface="Arial" pitchFamily="34" charset="0"/>
                <a:cs typeface="Arial" pitchFamily="34" charset="0"/>
              </a:rPr>
              <a:t>OF WORK IN SHIPYARD</a:t>
            </a:r>
          </a:p>
          <a:p>
            <a:endParaRPr lang="en-US" dirty="0"/>
          </a:p>
        </p:txBody>
      </p:sp>
      <p:pic>
        <p:nvPicPr>
          <p:cNvPr id="5" name="Picture 4"/>
          <p:cNvPicPr/>
          <p:nvPr/>
        </p:nvPicPr>
        <p:blipFill>
          <a:blip r:embed="rId2" cstate="print"/>
          <a:stretch>
            <a:fillRect/>
          </a:stretch>
        </p:blipFill>
        <p:spPr>
          <a:xfrm>
            <a:off x="533400" y="2362200"/>
            <a:ext cx="2819400" cy="1905000"/>
          </a:xfrm>
          <a:prstGeom prst="rect">
            <a:avLst/>
          </a:prstGeom>
        </p:spPr>
      </p:pic>
      <p:pic>
        <p:nvPicPr>
          <p:cNvPr id="6" name="Picture 5"/>
          <p:cNvPicPr/>
          <p:nvPr/>
        </p:nvPicPr>
        <p:blipFill>
          <a:blip r:embed="rId3" cstate="print"/>
          <a:stretch>
            <a:fillRect/>
          </a:stretch>
        </p:blipFill>
        <p:spPr>
          <a:xfrm>
            <a:off x="3581400" y="2362200"/>
            <a:ext cx="2819400" cy="1905000"/>
          </a:xfrm>
          <a:prstGeom prst="rect">
            <a:avLst/>
          </a:prstGeom>
        </p:spPr>
      </p:pic>
      <p:pic>
        <p:nvPicPr>
          <p:cNvPr id="7" name="Picture 6"/>
          <p:cNvPicPr/>
          <p:nvPr/>
        </p:nvPicPr>
        <p:blipFill>
          <a:blip r:embed="rId4" cstate="print"/>
          <a:stretch>
            <a:fillRect/>
          </a:stretch>
        </p:blipFill>
        <p:spPr>
          <a:xfrm>
            <a:off x="533400" y="4419600"/>
            <a:ext cx="2819400" cy="1905000"/>
          </a:xfrm>
          <a:prstGeom prst="rect">
            <a:avLst/>
          </a:prstGeom>
        </p:spPr>
      </p:pic>
      <p:pic>
        <p:nvPicPr>
          <p:cNvPr id="8" name="Picture 7"/>
          <p:cNvPicPr/>
          <p:nvPr/>
        </p:nvPicPr>
        <p:blipFill>
          <a:blip r:embed="rId5" cstate="print"/>
          <a:stretch>
            <a:fillRect/>
          </a:stretch>
        </p:blipFill>
        <p:spPr>
          <a:xfrm>
            <a:off x="3581400" y="4419600"/>
            <a:ext cx="2819400" cy="1905000"/>
          </a:xfrm>
          <a:prstGeom prst="rect">
            <a:avLst/>
          </a:prstGeom>
        </p:spPr>
      </p:pic>
      <p:pic>
        <p:nvPicPr>
          <p:cNvPr id="9" name="Picture 8"/>
          <p:cNvPicPr/>
          <p:nvPr/>
        </p:nvPicPr>
        <p:blipFill>
          <a:blip r:embed="rId6" cstate="print"/>
          <a:stretch>
            <a:fillRect/>
          </a:stretch>
        </p:blipFill>
        <p:spPr>
          <a:xfrm>
            <a:off x="533400" y="6477000"/>
            <a:ext cx="2819400" cy="1905000"/>
          </a:xfrm>
          <a:prstGeom prst="rect">
            <a:avLst/>
          </a:prstGeom>
        </p:spPr>
      </p:pic>
      <p:pic>
        <p:nvPicPr>
          <p:cNvPr id="10" name="Picture 9"/>
          <p:cNvPicPr/>
          <p:nvPr/>
        </p:nvPicPr>
        <p:blipFill>
          <a:blip r:embed="rId7" cstate="print"/>
          <a:stretch>
            <a:fillRect/>
          </a:stretch>
        </p:blipFill>
        <p:spPr>
          <a:xfrm>
            <a:off x="3581400" y="6477000"/>
            <a:ext cx="2819400" cy="1905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990600"/>
            <a:ext cx="4572000" cy="711199"/>
          </a:xfrm>
        </p:spPr>
        <p:txBody>
          <a:bodyPr>
            <a:normAutofit/>
          </a:bodyPr>
          <a:lstStyle/>
          <a:p>
            <a:pPr algn="ctr"/>
            <a:r>
              <a:rPr lang="en-US" sz="2400" u="sng" dirty="0">
                <a:latin typeface="+mn-lt"/>
              </a:rPr>
              <a:t>QUALITY POLICY</a:t>
            </a:r>
          </a:p>
        </p:txBody>
      </p:sp>
      <p:sp>
        <p:nvSpPr>
          <p:cNvPr id="3" name="Subtitle 2"/>
          <p:cNvSpPr>
            <a:spLocks noGrp="1"/>
          </p:cNvSpPr>
          <p:nvPr>
            <p:ph type="subTitle" idx="1"/>
          </p:nvPr>
        </p:nvSpPr>
        <p:spPr>
          <a:xfrm>
            <a:off x="457200" y="1905000"/>
            <a:ext cx="5943600" cy="6858000"/>
          </a:xfrm>
        </p:spPr>
        <p:txBody>
          <a:bodyPr>
            <a:noAutofit/>
          </a:bodyPr>
          <a:lstStyle/>
          <a:p>
            <a:pPr algn="ctr"/>
            <a:endParaRPr lang="en-US" sz="1200" b="1" dirty="0"/>
          </a:p>
          <a:p>
            <a:pPr algn="ctr"/>
            <a:endParaRPr lang="en-US" sz="1200" b="1" dirty="0"/>
          </a:p>
          <a:p>
            <a:pPr algn="just"/>
            <a:r>
              <a:rPr lang="en-US" sz="1200" dirty="0">
                <a:effectLst/>
                <a:ea typeface="Times New Roman" panose="02020603050405020304" pitchFamily="18" charset="0"/>
              </a:rPr>
              <a:t>We are committed to providing our clients with services which that provide effective</a:t>
            </a:r>
            <a:r>
              <a:rPr lang="en-US" sz="1200" dirty="0">
                <a:ea typeface="Times New Roman" panose="02020603050405020304" pitchFamily="18" charset="0"/>
              </a:rPr>
              <a:t> and</a:t>
            </a:r>
            <a:r>
              <a:rPr lang="en-US" sz="1200" dirty="0">
                <a:effectLst/>
                <a:ea typeface="Times New Roman" panose="02020603050405020304" pitchFamily="18" charset="0"/>
              </a:rPr>
              <a:t> efficient solutions at a competitive price. </a:t>
            </a:r>
            <a:endParaRPr lang="en-SG" sz="1200" dirty="0">
              <a:effectLst/>
              <a:ea typeface="Times New Roman" panose="02020603050405020304" pitchFamily="18" charset="0"/>
            </a:endParaRPr>
          </a:p>
          <a:p>
            <a:pPr algn="just"/>
            <a:r>
              <a:rPr lang="en-US" sz="1200" dirty="0">
                <a:effectLst/>
                <a:ea typeface="Times New Roman" panose="02020603050405020304" pitchFamily="18" charset="0"/>
              </a:rPr>
              <a:t> </a:t>
            </a:r>
            <a:endParaRPr lang="en-SG" sz="1200" dirty="0">
              <a:effectLst/>
              <a:ea typeface="Times New Roman" panose="02020603050405020304" pitchFamily="18" charset="0"/>
            </a:endParaRPr>
          </a:p>
          <a:p>
            <a:pPr algn="just"/>
            <a:r>
              <a:rPr lang="en-US" sz="1200" dirty="0">
                <a:effectLst/>
                <a:ea typeface="Times New Roman" panose="02020603050405020304" pitchFamily="18" charset="0"/>
              </a:rPr>
              <a:t>The following principals and objectives are key requirements in achieving this statement:</a:t>
            </a:r>
            <a:endParaRPr lang="en-SG" sz="1200" dirty="0">
              <a:effectLst/>
              <a:ea typeface="Times New Roman" panose="02020603050405020304" pitchFamily="18" charset="0"/>
            </a:endParaRPr>
          </a:p>
          <a:p>
            <a:pPr algn="just"/>
            <a:r>
              <a:rPr lang="en-US" sz="1200" u="none" strike="noStrike" dirty="0">
                <a:effectLst/>
                <a:ea typeface="Times New Roman" panose="02020603050405020304" pitchFamily="18" charset="0"/>
              </a:rPr>
              <a:t> </a:t>
            </a:r>
            <a:endParaRPr lang="en-SG" sz="1200" dirty="0">
              <a:effectLst/>
              <a:ea typeface="Times New Roman" panose="02020603050405020304" pitchFamily="18" charset="0"/>
            </a:endParaRPr>
          </a:p>
          <a:p>
            <a:pPr algn="just"/>
            <a:r>
              <a:rPr lang="en-US" sz="1200" u="sng" dirty="0">
                <a:effectLst/>
                <a:ea typeface="Times New Roman" panose="02020603050405020304" pitchFamily="18" charset="0"/>
              </a:rPr>
              <a:t>Our Quality Principals</a:t>
            </a:r>
            <a:endParaRPr lang="en-SG" sz="1200" dirty="0">
              <a:effectLst/>
              <a:ea typeface="Times New Roman" panose="02020603050405020304" pitchFamily="18" charset="0"/>
            </a:endParaRPr>
          </a:p>
          <a:p>
            <a:pPr algn="just"/>
            <a:r>
              <a:rPr lang="en-US" sz="1200" dirty="0">
                <a:effectLst/>
                <a:ea typeface="Times New Roman" panose="02020603050405020304" pitchFamily="18" charset="0"/>
              </a:rPr>
              <a:t> </a:t>
            </a:r>
            <a:endParaRPr lang="en-SG" sz="1200" dirty="0">
              <a:effectLst/>
              <a:ea typeface="Times New Roman" panose="02020603050405020304" pitchFamily="18" charset="0"/>
            </a:endParaRPr>
          </a:p>
          <a:p>
            <a:pPr marL="342900" lvl="0" indent="-342900" algn="just">
              <a:buFont typeface="Symbol" panose="05050102010706020507" pitchFamily="18" charset="2"/>
              <a:buChar char=""/>
              <a:tabLst>
                <a:tab pos="457200" algn="l"/>
              </a:tabLst>
            </a:pPr>
            <a:r>
              <a:rPr lang="en-US" sz="1200" dirty="0">
                <a:effectLst/>
                <a:ea typeface="Times New Roman" panose="02020603050405020304" pitchFamily="18" charset="0"/>
              </a:rPr>
              <a:t>Customers, employees and suppliers are essential to our success and shall be treated fairly and with respect in order that we can maintain an optimum working environment which delivers success for all.</a:t>
            </a:r>
            <a:endParaRPr lang="en-SG" sz="1200" dirty="0">
              <a:effectLst/>
              <a:ea typeface="Times New Roman" panose="02020603050405020304" pitchFamily="18" charset="0"/>
            </a:endParaRPr>
          </a:p>
          <a:p>
            <a:pPr marL="228600" algn="just"/>
            <a:r>
              <a:rPr lang="en-US" sz="1200" dirty="0">
                <a:effectLst/>
                <a:ea typeface="Times New Roman" panose="02020603050405020304" pitchFamily="18" charset="0"/>
              </a:rPr>
              <a:t> </a:t>
            </a:r>
            <a:endParaRPr lang="en-SG" sz="1200" dirty="0">
              <a:effectLst/>
              <a:ea typeface="Times New Roman" panose="02020603050405020304" pitchFamily="18" charset="0"/>
            </a:endParaRPr>
          </a:p>
          <a:p>
            <a:pPr marL="342900" lvl="0" indent="-342900" algn="just">
              <a:buFont typeface="Symbol" panose="05050102010706020507" pitchFamily="18" charset="2"/>
              <a:buChar char=""/>
              <a:tabLst>
                <a:tab pos="457200" algn="l"/>
              </a:tabLst>
            </a:pPr>
            <a:r>
              <a:rPr lang="en-US" sz="1200" dirty="0">
                <a:effectLst/>
                <a:ea typeface="Times New Roman" panose="02020603050405020304" pitchFamily="18" charset="0"/>
              </a:rPr>
              <a:t>The accuracy and completeness of processes, software, and hardware are equally important in the fulfilment of this policy. </a:t>
            </a:r>
            <a:endParaRPr lang="en-SG" sz="1200" dirty="0">
              <a:effectLst/>
              <a:ea typeface="Times New Roman" panose="02020603050405020304" pitchFamily="18" charset="0"/>
            </a:endParaRPr>
          </a:p>
          <a:p>
            <a:pPr algn="just"/>
            <a:r>
              <a:rPr lang="en-US" sz="1200" dirty="0">
                <a:effectLst/>
                <a:ea typeface="Times New Roman" panose="02020603050405020304" pitchFamily="18" charset="0"/>
              </a:rPr>
              <a:t> </a:t>
            </a:r>
            <a:endParaRPr lang="en-SG" sz="1200" dirty="0">
              <a:effectLst/>
              <a:ea typeface="Times New Roman" panose="02020603050405020304" pitchFamily="18" charset="0"/>
            </a:endParaRPr>
          </a:p>
          <a:p>
            <a:pPr algn="just"/>
            <a:r>
              <a:rPr lang="en-US" sz="1200" dirty="0">
                <a:effectLst/>
                <a:ea typeface="Times New Roman" panose="02020603050405020304" pitchFamily="18" charset="0"/>
              </a:rPr>
              <a:t>Our Quality Objectives </a:t>
            </a:r>
            <a:endParaRPr lang="en-SG" sz="1200" dirty="0">
              <a:effectLst/>
              <a:ea typeface="Times New Roman" panose="02020603050405020304" pitchFamily="18" charset="0"/>
            </a:endParaRPr>
          </a:p>
          <a:p>
            <a:pPr algn="just"/>
            <a:r>
              <a:rPr lang="en-US" sz="1200" dirty="0">
                <a:effectLst/>
                <a:ea typeface="Times New Roman" panose="02020603050405020304" pitchFamily="18" charset="0"/>
              </a:rPr>
              <a:t> </a:t>
            </a:r>
            <a:endParaRPr lang="en-SG" sz="1200" dirty="0">
              <a:effectLst/>
              <a:ea typeface="Times New Roman" panose="02020603050405020304" pitchFamily="18" charset="0"/>
            </a:endParaRPr>
          </a:p>
          <a:p>
            <a:pPr marL="342900" lvl="0" indent="-342900" algn="just">
              <a:buFont typeface="Symbol" panose="05050102010706020507" pitchFamily="18" charset="2"/>
              <a:buChar char=""/>
              <a:tabLst>
                <a:tab pos="457200" algn="l"/>
              </a:tabLst>
            </a:pPr>
            <a:r>
              <a:rPr lang="en-US" sz="1200" dirty="0">
                <a:effectLst/>
                <a:ea typeface="Times New Roman" panose="02020603050405020304" pitchFamily="18" charset="0"/>
              </a:rPr>
              <a:t>To maintain high level of operational efficiency. </a:t>
            </a:r>
            <a:endParaRPr lang="en-SG" sz="1200" dirty="0">
              <a:effectLst/>
              <a:ea typeface="Times New Roman" panose="02020603050405020304" pitchFamily="18" charset="0"/>
            </a:endParaRPr>
          </a:p>
          <a:p>
            <a:pPr marL="228600" algn="just"/>
            <a:r>
              <a:rPr lang="en-US" sz="1200" dirty="0">
                <a:effectLst/>
                <a:ea typeface="Times New Roman" panose="02020603050405020304" pitchFamily="18" charset="0"/>
              </a:rPr>
              <a:t> </a:t>
            </a:r>
            <a:endParaRPr lang="en-SG" sz="1200" dirty="0">
              <a:effectLst/>
              <a:ea typeface="Times New Roman" panose="02020603050405020304" pitchFamily="18" charset="0"/>
            </a:endParaRPr>
          </a:p>
          <a:p>
            <a:pPr marL="342900" lvl="0" indent="-342900" algn="just">
              <a:buFont typeface="Symbol" panose="05050102010706020507" pitchFamily="18" charset="2"/>
              <a:buChar char=""/>
              <a:tabLst>
                <a:tab pos="457200" algn="l"/>
              </a:tabLst>
            </a:pPr>
            <a:r>
              <a:rPr lang="en-US" sz="1200" dirty="0">
                <a:effectLst/>
                <a:ea typeface="Times New Roman" panose="02020603050405020304" pitchFamily="18" charset="0"/>
              </a:rPr>
              <a:t>To achieve customer satisfaction and repeat business. </a:t>
            </a:r>
            <a:endParaRPr lang="en-SG" sz="1200" dirty="0">
              <a:effectLst/>
              <a:ea typeface="Times New Roman" panose="02020603050405020304" pitchFamily="18" charset="0"/>
            </a:endParaRPr>
          </a:p>
          <a:p>
            <a:pPr algn="just"/>
            <a:r>
              <a:rPr lang="en-US" sz="1200" dirty="0">
                <a:effectLst/>
                <a:ea typeface="Times New Roman" panose="02020603050405020304" pitchFamily="18" charset="0"/>
              </a:rPr>
              <a:t> </a:t>
            </a:r>
            <a:endParaRPr lang="en-SG" sz="1200" dirty="0">
              <a:effectLst/>
              <a:ea typeface="Times New Roman" panose="02020603050405020304" pitchFamily="18" charset="0"/>
            </a:endParaRPr>
          </a:p>
          <a:p>
            <a:pPr marL="228600" algn="just"/>
            <a:r>
              <a:rPr lang="en-US" sz="1200" dirty="0">
                <a:effectLst/>
                <a:ea typeface="Times New Roman" panose="02020603050405020304" pitchFamily="18" charset="0"/>
              </a:rPr>
              <a:t> </a:t>
            </a:r>
            <a:endParaRPr lang="en-SG" sz="1200" dirty="0">
              <a:effectLst/>
              <a:ea typeface="Times New Roman" panose="02020603050405020304" pitchFamily="18" charset="0"/>
            </a:endParaRPr>
          </a:p>
          <a:p>
            <a:pPr algn="just"/>
            <a:r>
              <a:rPr lang="en-US" sz="1200" dirty="0">
                <a:effectLst/>
                <a:ea typeface="Times New Roman" panose="02020603050405020304" pitchFamily="18" charset="0"/>
              </a:rPr>
              <a:t>We strive to ensure a high quality in everything we do through applying our processes and resources to fulfil contractual and legal requirements. Through project and business performance feedback we will ensure that we continually learn from our activities and through this ensure that we can maintain or better our future performance.</a:t>
            </a:r>
            <a:endParaRPr lang="en-US" sz="1200" b="1" dirty="0"/>
          </a:p>
          <a:p>
            <a:endParaRPr lang="en-US" sz="1200" b="1" dirty="0"/>
          </a:p>
          <a:p>
            <a:endParaRPr lang="en-US" sz="1200" b="1" dirty="0"/>
          </a:p>
          <a:p>
            <a:endParaRPr lang="en-US" sz="1200" b="1" dirty="0"/>
          </a:p>
          <a:p>
            <a:endParaRPr lang="en-US" sz="1200" b="1" dirty="0"/>
          </a:p>
        </p:txBody>
      </p:sp>
    </p:spTree>
    <p:extLst>
      <p:ext uri="{BB962C8B-B14F-4D97-AF65-F5344CB8AC3E}">
        <p14:creationId xmlns:p14="http://schemas.microsoft.com/office/powerpoint/2010/main" val="472076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1143000"/>
            <a:ext cx="6172200" cy="838200"/>
          </a:xfrm>
        </p:spPr>
        <p:txBody>
          <a:bodyPr>
            <a:normAutofit/>
          </a:bodyPr>
          <a:lstStyle/>
          <a:p>
            <a:pPr algn="ctr"/>
            <a:r>
              <a:rPr lang="en-US" sz="2400" b="1" u="sng" dirty="0">
                <a:latin typeface="+mn-lt"/>
              </a:rPr>
              <a:t>OCCUPATIONAL HEALTH AND SAFETY, ENVIROMENTAL &amp; QUALITY POLICY</a:t>
            </a:r>
          </a:p>
        </p:txBody>
      </p:sp>
      <p:sp>
        <p:nvSpPr>
          <p:cNvPr id="3" name="Content Placeholder 2"/>
          <p:cNvSpPr>
            <a:spLocks noGrp="1"/>
          </p:cNvSpPr>
          <p:nvPr>
            <p:ph idx="1"/>
          </p:nvPr>
        </p:nvSpPr>
        <p:spPr>
          <a:xfrm>
            <a:off x="323850" y="2148840"/>
            <a:ext cx="6172200" cy="5852160"/>
          </a:xfrm>
        </p:spPr>
        <p:txBody>
          <a:bodyPr>
            <a:normAutofit fontScale="85000" lnSpcReduction="10000"/>
          </a:bodyPr>
          <a:lstStyle/>
          <a:p>
            <a:pPr marL="0" indent="0" algn="ctr">
              <a:buNone/>
            </a:pPr>
            <a:endParaRPr lang="en-US" sz="1800" dirty="0">
              <a:effectLst/>
              <a:ea typeface="Times New Roman" panose="02020603050405020304" pitchFamily="18" charset="0"/>
            </a:endParaRPr>
          </a:p>
          <a:p>
            <a:pPr algn="just"/>
            <a:endParaRPr lang="en-US" sz="1800" dirty="0">
              <a:ea typeface="Times New Roman" panose="02020603050405020304" pitchFamily="18" charset="0"/>
            </a:endParaRPr>
          </a:p>
          <a:p>
            <a:pPr algn="ctr">
              <a:buNone/>
            </a:pPr>
            <a:endParaRPr lang="en-US" sz="1200" dirty="0"/>
          </a:p>
          <a:p>
            <a:pPr marL="0" marR="76835" indent="0" algn="just" eaLnBrk="0" hangingPunct="0">
              <a:lnSpc>
                <a:spcPct val="110000"/>
              </a:lnSpc>
              <a:spcAft>
                <a:spcPts val="0"/>
              </a:spcAft>
              <a:buNone/>
            </a:pPr>
            <a:r>
              <a:rPr lang="en-US" sz="1300" dirty="0">
                <a:solidFill>
                  <a:srgbClr val="363636"/>
                </a:solidFill>
                <a:ea typeface="Times New Roman" panose="02020603050405020304" pitchFamily="18" charset="0"/>
              </a:rPr>
              <a:t>Seng Heng Group</a:t>
            </a:r>
            <a:r>
              <a:rPr lang="en-US" sz="1300" spc="7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is</a:t>
            </a:r>
            <a:r>
              <a:rPr lang="en-US" sz="1300" spc="7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committed</a:t>
            </a:r>
            <a:r>
              <a:rPr lang="en-US" sz="1300" spc="13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to</a:t>
            </a:r>
            <a:r>
              <a:rPr lang="en-US" sz="1300" spc="11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achieving</a:t>
            </a:r>
            <a:r>
              <a:rPr lang="en-US" sz="1300" spc="11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organizational</a:t>
            </a:r>
            <a:r>
              <a:rPr lang="en-US" sz="1300" spc="20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excellence</a:t>
            </a:r>
            <a:r>
              <a:rPr lang="en-US" sz="1300" spc="13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as</a:t>
            </a:r>
            <a:r>
              <a:rPr lang="en-US" sz="1300" spc="6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a</a:t>
            </a:r>
            <a:r>
              <a:rPr lang="en-US" sz="1300" spc="7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technical</a:t>
            </a:r>
            <a:r>
              <a:rPr lang="en-US" sz="1300" spc="16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service</a:t>
            </a:r>
            <a:r>
              <a:rPr lang="en-US" sz="1300" spc="10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provider for</a:t>
            </a:r>
            <a:r>
              <a:rPr lang="en-US" sz="1300" spc="19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the</a:t>
            </a:r>
            <a:r>
              <a:rPr lang="en-US" sz="1300" spc="25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execution</a:t>
            </a:r>
            <a:r>
              <a:rPr lang="en-US" sz="1300" spc="5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and</a:t>
            </a:r>
            <a:r>
              <a:rPr lang="en-US" sz="1300" spc="20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management</a:t>
            </a:r>
            <a:r>
              <a:rPr lang="en-US" sz="1300" spc="10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of</a:t>
            </a:r>
            <a:r>
              <a:rPr lang="en-US" sz="1300" spc="20" dirty="0">
                <a:solidFill>
                  <a:srgbClr val="363636"/>
                </a:solidFill>
                <a:effectLst/>
                <a:ea typeface="Times New Roman" panose="02020603050405020304" pitchFamily="18" charset="0"/>
              </a:rPr>
              <a:t> </a:t>
            </a:r>
            <a:r>
              <a:rPr lang="en-US" sz="1300" spc="20" dirty="0">
                <a:solidFill>
                  <a:srgbClr val="363636"/>
                </a:solidFill>
                <a:ea typeface="Times New Roman" panose="02020603050405020304" pitchFamily="18" charset="0"/>
              </a:rPr>
              <a:t>marine/offshore related</a:t>
            </a:r>
            <a:r>
              <a:rPr lang="en-US" sz="1300" spc="24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projects.</a:t>
            </a:r>
            <a:r>
              <a:rPr lang="en-US" sz="1300" spc="55" dirty="0">
                <a:solidFill>
                  <a:srgbClr val="363636"/>
                </a:solidFill>
                <a:effectLst/>
                <a:ea typeface="Times New Roman" panose="02020603050405020304" pitchFamily="18" charset="0"/>
              </a:rPr>
              <a:t> </a:t>
            </a:r>
          </a:p>
          <a:p>
            <a:pPr marL="0" marR="76835" indent="0" algn="just" eaLnBrk="0" hangingPunct="0">
              <a:lnSpc>
                <a:spcPct val="110000"/>
              </a:lnSpc>
              <a:spcAft>
                <a:spcPts val="0"/>
              </a:spcAft>
              <a:buNone/>
            </a:pPr>
            <a:endParaRPr lang="en-US" sz="1300" dirty="0">
              <a:solidFill>
                <a:srgbClr val="363636"/>
              </a:solidFill>
              <a:ea typeface="Times New Roman" panose="02020603050405020304" pitchFamily="18" charset="0"/>
            </a:endParaRPr>
          </a:p>
          <a:p>
            <a:pPr marR="76835" algn="just" eaLnBrk="0" hangingPunct="0">
              <a:lnSpc>
                <a:spcPct val="110000"/>
              </a:lnSpc>
            </a:pPr>
            <a:r>
              <a:rPr lang="en-US" sz="1300" dirty="0">
                <a:solidFill>
                  <a:srgbClr val="363636"/>
                </a:solidFill>
                <a:effectLst/>
                <a:ea typeface="Times New Roman" panose="02020603050405020304" pitchFamily="18" charset="0"/>
              </a:rPr>
              <a:t>We</a:t>
            </a:r>
            <a:r>
              <a:rPr lang="en-US" sz="1300" spc="17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are</a:t>
            </a:r>
            <a:r>
              <a:rPr lang="en-US" sz="1300" spc="13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committed</a:t>
            </a:r>
            <a:r>
              <a:rPr lang="en-US" sz="1300" spc="17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to</a:t>
            </a:r>
            <a:r>
              <a:rPr lang="en-US" sz="1300" spc="15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conducting</a:t>
            </a:r>
            <a:r>
              <a:rPr lang="en-US" sz="1300" spc="19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our</a:t>
            </a:r>
            <a:r>
              <a:rPr lang="en-US" sz="1300" spc="7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business</a:t>
            </a:r>
            <a:r>
              <a:rPr lang="en-US" sz="1300" spc="22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activities</a:t>
            </a:r>
            <a:r>
              <a:rPr lang="en-US" sz="1300" spc="16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in</a:t>
            </a:r>
            <a:r>
              <a:rPr lang="en-US" sz="1300" spc="13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a</a:t>
            </a:r>
            <a:r>
              <a:rPr lang="en-US" sz="1300" spc="13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manner</a:t>
            </a:r>
            <a:r>
              <a:rPr lang="en-US" sz="1300" spc="16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that</a:t>
            </a:r>
            <a:r>
              <a:rPr lang="en-US" sz="1300" spc="19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does</a:t>
            </a:r>
            <a:r>
              <a:rPr lang="en-US" sz="1300" spc="16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not</a:t>
            </a:r>
            <a:r>
              <a:rPr lang="en-US" sz="1300" spc="18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harm</a:t>
            </a:r>
            <a:r>
              <a:rPr lang="en-US" sz="1300" spc="19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people</a:t>
            </a:r>
            <a:r>
              <a:rPr lang="en-US" sz="1300" spc="18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or</a:t>
            </a:r>
            <a:r>
              <a:rPr lang="en-US" sz="1300" spc="7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the environment.</a:t>
            </a:r>
            <a:r>
              <a:rPr lang="en-US" sz="1300" spc="130" dirty="0">
                <a:solidFill>
                  <a:srgbClr val="363636"/>
                </a:solidFill>
                <a:effectLst/>
                <a:ea typeface="Times New Roman" panose="02020603050405020304" pitchFamily="18" charset="0"/>
              </a:rPr>
              <a:t> </a:t>
            </a:r>
            <a:endParaRPr lang="en-SG" sz="1300" dirty="0">
              <a:effectLst/>
              <a:ea typeface="Times New Roman" panose="02020603050405020304" pitchFamily="18" charset="0"/>
            </a:endParaRPr>
          </a:p>
          <a:p>
            <a:pPr eaLnBrk="0" hangingPunct="0">
              <a:spcBef>
                <a:spcPts val="30"/>
              </a:spcBef>
            </a:pPr>
            <a:r>
              <a:rPr lang="en-US" sz="1300" dirty="0">
                <a:solidFill>
                  <a:srgbClr val="363636"/>
                </a:solidFill>
                <a:effectLst/>
                <a:ea typeface="Times New Roman" panose="02020603050405020304" pitchFamily="18" charset="0"/>
              </a:rPr>
              <a:t>Recognition</a:t>
            </a:r>
            <a:r>
              <a:rPr lang="en-US" sz="1300" spc="8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by</a:t>
            </a:r>
            <a:r>
              <a:rPr lang="en-US" sz="1300" spc="3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all</a:t>
            </a:r>
            <a:r>
              <a:rPr lang="en-US" sz="1300" spc="2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employees</a:t>
            </a:r>
            <a:r>
              <a:rPr lang="en-US" sz="1300" spc="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that</a:t>
            </a:r>
            <a:r>
              <a:rPr lang="en-US" sz="1300" spc="6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Safety</a:t>
            </a:r>
            <a:r>
              <a:rPr lang="en-US" sz="1300" spc="-1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and</a:t>
            </a:r>
            <a:r>
              <a:rPr lang="en-US" sz="1300" spc="5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Environmental</a:t>
            </a:r>
            <a:r>
              <a:rPr lang="en-US" sz="1300" spc="8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protection</a:t>
            </a:r>
            <a:r>
              <a:rPr lang="en-US" sz="1300" spc="10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is a</a:t>
            </a:r>
            <a:r>
              <a:rPr lang="en-US" sz="1300" spc="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condition</a:t>
            </a:r>
            <a:r>
              <a:rPr lang="en-US" sz="1300" spc="5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of</a:t>
            </a:r>
            <a:r>
              <a:rPr lang="en-US" sz="1300" spc="5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employment and</a:t>
            </a:r>
            <a:r>
              <a:rPr lang="en-US" sz="1300" spc="-2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they</a:t>
            </a:r>
            <a:r>
              <a:rPr lang="en-US" sz="1300" spc="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shall</a:t>
            </a:r>
            <a:r>
              <a:rPr lang="en-US" sz="1300" spc="-7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be</a:t>
            </a:r>
            <a:r>
              <a:rPr lang="en-US" sz="1300" spc="1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responsible</a:t>
            </a:r>
            <a:r>
              <a:rPr lang="en-US" sz="1300" spc="10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in</a:t>
            </a:r>
            <a:r>
              <a:rPr lang="en-US" sz="1300" spc="-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continuously</a:t>
            </a:r>
            <a:r>
              <a:rPr lang="en-US" sz="1300" spc="6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improving</a:t>
            </a:r>
            <a:r>
              <a:rPr lang="en-US" sz="1300" spc="3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safety.</a:t>
            </a:r>
            <a:endParaRPr lang="en-SG" sz="1300" dirty="0">
              <a:effectLst/>
              <a:ea typeface="Times New Roman" panose="02020603050405020304" pitchFamily="18" charset="0"/>
            </a:endParaRPr>
          </a:p>
          <a:p>
            <a:pPr marR="81280" algn="just" eaLnBrk="0" hangingPunct="0">
              <a:lnSpc>
                <a:spcPct val="110000"/>
              </a:lnSpc>
              <a:spcBef>
                <a:spcPts val="25"/>
              </a:spcBef>
              <a:buClr>
                <a:srgbClr val="363636"/>
              </a:buClr>
              <a:buSzPts val="1000"/>
              <a:tabLst>
                <a:tab pos="349250" algn="l"/>
              </a:tabLst>
            </a:pPr>
            <a:r>
              <a:rPr lang="en-US" sz="1300" dirty="0">
                <a:solidFill>
                  <a:srgbClr val="363636"/>
                </a:solidFill>
                <a:effectLst/>
                <a:ea typeface="Times New Roman" panose="02020603050405020304" pitchFamily="18" charset="0"/>
              </a:rPr>
              <a:t>Visible</a:t>
            </a:r>
            <a:r>
              <a:rPr lang="en-US" sz="1300" spc="7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management</a:t>
            </a:r>
            <a:r>
              <a:rPr lang="en-US" sz="1300" spc="9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commitment</a:t>
            </a:r>
            <a:r>
              <a:rPr lang="en-US" sz="1300" spc="11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through</a:t>
            </a:r>
            <a:r>
              <a:rPr lang="en-US" sz="1300" spc="7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active</a:t>
            </a:r>
            <a:r>
              <a:rPr lang="en-US" sz="1300" spc="2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involvement</a:t>
            </a:r>
            <a:r>
              <a:rPr lang="en-US" sz="1300" spc="9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in</a:t>
            </a:r>
            <a:r>
              <a:rPr lang="en-US" sz="1300" spc="10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HSEQ</a:t>
            </a:r>
            <a:r>
              <a:rPr lang="en-US" sz="1300" spc="5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matters</a:t>
            </a:r>
            <a:r>
              <a:rPr lang="en-US" sz="1300" spc="8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and</a:t>
            </a:r>
            <a:r>
              <a:rPr lang="en-US" sz="1300" spc="3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initiatives, leading by</a:t>
            </a:r>
            <a:r>
              <a:rPr lang="en-US" sz="1300" spc="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example</a:t>
            </a:r>
            <a:r>
              <a:rPr lang="en-US" sz="1300" spc="2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and</a:t>
            </a:r>
            <a:r>
              <a:rPr lang="en-US" sz="1300" spc="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ensuring</a:t>
            </a:r>
            <a:r>
              <a:rPr lang="en-US" sz="1300" spc="-1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the</a:t>
            </a:r>
            <a:r>
              <a:rPr lang="en-US" sz="1300" spc="-2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individual</a:t>
            </a:r>
            <a:r>
              <a:rPr lang="en-US" sz="1300" spc="4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contribution</a:t>
            </a:r>
            <a:r>
              <a:rPr lang="en-US" sz="1300" spc="11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of</a:t>
            </a:r>
            <a:r>
              <a:rPr lang="en-US" sz="1300" spc="3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all</a:t>
            </a:r>
            <a:r>
              <a:rPr lang="en-US" sz="1300" spc="-2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employees.</a:t>
            </a:r>
            <a:endParaRPr lang="en-SG" sz="1300" dirty="0">
              <a:effectLst/>
              <a:ea typeface="Times New Roman" panose="02020603050405020304" pitchFamily="18" charset="0"/>
            </a:endParaRPr>
          </a:p>
          <a:p>
            <a:pPr marR="78105" algn="just" eaLnBrk="0" hangingPunct="0">
              <a:lnSpc>
                <a:spcPct val="110000"/>
              </a:lnSpc>
              <a:spcBef>
                <a:spcPts val="50"/>
              </a:spcBef>
              <a:buClr>
                <a:srgbClr val="363636"/>
              </a:buClr>
              <a:buSzPts val="1000"/>
              <a:tabLst>
                <a:tab pos="355600" algn="l"/>
              </a:tabLst>
            </a:pPr>
            <a:r>
              <a:rPr lang="en-US" sz="1300" dirty="0">
                <a:solidFill>
                  <a:srgbClr val="363636"/>
                </a:solidFill>
                <a:effectLst/>
                <a:ea typeface="Times New Roman" panose="02020603050405020304" pitchFamily="18" charset="0"/>
              </a:rPr>
              <a:t>Measurable</a:t>
            </a:r>
            <a:r>
              <a:rPr lang="en-US" sz="1300" spc="21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goals</a:t>
            </a:r>
            <a:r>
              <a:rPr lang="en-US" sz="1300" spc="15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in</a:t>
            </a:r>
            <a:r>
              <a:rPr lang="en-US" sz="1300" spc="15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place,</a:t>
            </a:r>
            <a:r>
              <a:rPr lang="en-US" sz="1300" spc="23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promoting</a:t>
            </a:r>
            <a:r>
              <a:rPr lang="en-US" sz="1300" spc="22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continual</a:t>
            </a:r>
            <a:r>
              <a:rPr lang="en-US" sz="1300" spc="20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improvement</a:t>
            </a:r>
            <a:r>
              <a:rPr lang="en-US" sz="1300" spc="22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towards</a:t>
            </a:r>
            <a:r>
              <a:rPr lang="en-US" sz="1300" spc="21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a</a:t>
            </a:r>
            <a:r>
              <a:rPr lang="en-US" sz="1300" spc="19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safer,</a:t>
            </a:r>
            <a:r>
              <a:rPr lang="en-US" sz="1300" spc="16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healthier</a:t>
            </a:r>
            <a:r>
              <a:rPr lang="en-US" sz="1300" spc="23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and</a:t>
            </a:r>
            <a:r>
              <a:rPr lang="en-US" sz="1300" spc="15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more efficient</a:t>
            </a:r>
            <a:r>
              <a:rPr lang="en-US" sz="1300" spc="-1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organization.</a:t>
            </a:r>
            <a:endParaRPr lang="en-SG" sz="1300" dirty="0">
              <a:effectLst/>
              <a:ea typeface="Times New Roman" panose="02020603050405020304" pitchFamily="18" charset="0"/>
            </a:endParaRPr>
          </a:p>
          <a:p>
            <a:pPr algn="just" eaLnBrk="0" hangingPunct="0">
              <a:spcBef>
                <a:spcPts val="50"/>
              </a:spcBef>
              <a:buClr>
                <a:srgbClr val="363636"/>
              </a:buClr>
              <a:buSzPts val="1000"/>
              <a:tabLst>
                <a:tab pos="358775" algn="l"/>
              </a:tabLst>
            </a:pPr>
            <a:r>
              <a:rPr lang="en-US" sz="1300" dirty="0">
                <a:solidFill>
                  <a:srgbClr val="363636"/>
                </a:solidFill>
                <a:effectLst/>
                <a:ea typeface="Times New Roman" panose="02020603050405020304" pitchFamily="18" charset="0"/>
              </a:rPr>
              <a:t>Regular</a:t>
            </a:r>
            <a:r>
              <a:rPr lang="en-US" sz="1300" spc="5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audits</a:t>
            </a:r>
            <a:r>
              <a:rPr lang="en-US" sz="1300" spc="1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of</a:t>
            </a:r>
            <a:r>
              <a:rPr lang="en-US" sz="1300" spc="1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our</a:t>
            </a:r>
            <a:r>
              <a:rPr lang="en-US" sz="1300" spc="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systems</a:t>
            </a:r>
            <a:r>
              <a:rPr lang="en-US" sz="1300" spc="1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and</a:t>
            </a:r>
            <a:r>
              <a:rPr lang="en-US" sz="1300" spc="-2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performance.</a:t>
            </a:r>
            <a:endParaRPr lang="en-SG" sz="1300" dirty="0">
              <a:effectLst/>
              <a:ea typeface="Times New Roman" panose="02020603050405020304" pitchFamily="18" charset="0"/>
            </a:endParaRPr>
          </a:p>
          <a:p>
            <a:pPr marR="75565" algn="just" eaLnBrk="0" hangingPunct="0">
              <a:lnSpc>
                <a:spcPct val="112000"/>
              </a:lnSpc>
              <a:spcBef>
                <a:spcPts val="140"/>
              </a:spcBef>
              <a:buClr>
                <a:srgbClr val="363636"/>
              </a:buClr>
              <a:buSzPts val="1000"/>
              <a:tabLst>
                <a:tab pos="349250" algn="l"/>
              </a:tabLst>
            </a:pPr>
            <a:r>
              <a:rPr lang="en-US" sz="1300" dirty="0">
                <a:solidFill>
                  <a:srgbClr val="363636"/>
                </a:solidFill>
                <a:effectLst/>
                <a:ea typeface="Times New Roman" panose="02020603050405020304" pitchFamily="18" charset="0"/>
              </a:rPr>
              <a:t>Adherence</a:t>
            </a:r>
            <a:r>
              <a:rPr lang="en-US" sz="1300" spc="4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to</a:t>
            </a:r>
            <a:r>
              <a:rPr lang="en-US" sz="1300" spc="25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regulations,</a:t>
            </a:r>
            <a:r>
              <a:rPr lang="en-US" sz="1300" spc="1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business,</a:t>
            </a:r>
            <a:r>
              <a:rPr lang="en-US" sz="1300" spc="7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clients</a:t>
            </a:r>
            <a:r>
              <a:rPr lang="en-US" sz="1300" spc="25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and</a:t>
            </a:r>
            <a:r>
              <a:rPr lang="en-US" sz="1300" spc="21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legal</a:t>
            </a:r>
            <a:r>
              <a:rPr lang="en-US" sz="1300" spc="25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requirements</a:t>
            </a:r>
            <a:r>
              <a:rPr lang="en-US" sz="1300" spc="10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applicable</a:t>
            </a:r>
            <a:r>
              <a:rPr lang="en-US" sz="1300" spc="24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to</a:t>
            </a:r>
            <a:r>
              <a:rPr lang="en-US" sz="1300" spc="23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the</a:t>
            </a:r>
            <a:r>
              <a:rPr lang="en-US" sz="1300" spc="23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countries</a:t>
            </a:r>
            <a:r>
              <a:rPr lang="en-US" sz="1300" spc="23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in which</a:t>
            </a:r>
            <a:r>
              <a:rPr lang="en-US" sz="1300" spc="4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we</a:t>
            </a:r>
            <a:r>
              <a:rPr lang="en-US" sz="1300" spc="7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operate</a:t>
            </a:r>
            <a:r>
              <a:rPr lang="en-US" sz="1300" spc="5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and</a:t>
            </a:r>
            <a:r>
              <a:rPr lang="en-US" sz="1300" spc="5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utilizing</a:t>
            </a:r>
            <a:r>
              <a:rPr lang="en-US" sz="1300" spc="7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local</a:t>
            </a:r>
            <a:r>
              <a:rPr lang="en-US" sz="1300" spc="1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resources</a:t>
            </a:r>
            <a:r>
              <a:rPr lang="en-US" sz="1300" spc="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where</a:t>
            </a:r>
            <a:r>
              <a:rPr lang="en-US" sz="1300" spc="7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practicable.</a:t>
            </a:r>
            <a:endParaRPr lang="en-SG" sz="1300" dirty="0">
              <a:effectLst/>
              <a:ea typeface="Times New Roman" panose="02020603050405020304" pitchFamily="18" charset="0"/>
            </a:endParaRPr>
          </a:p>
          <a:p>
            <a:pPr marR="76835" algn="just" eaLnBrk="0" hangingPunct="0">
              <a:lnSpc>
                <a:spcPct val="110000"/>
              </a:lnSpc>
              <a:spcBef>
                <a:spcPts val="50"/>
              </a:spcBef>
              <a:buClr>
                <a:srgbClr val="363636"/>
              </a:buClr>
              <a:buSzPts val="1000"/>
              <a:tabLst>
                <a:tab pos="355600" algn="l"/>
              </a:tabLst>
            </a:pPr>
            <a:r>
              <a:rPr lang="en-US" sz="1300" dirty="0">
                <a:solidFill>
                  <a:srgbClr val="363636"/>
                </a:solidFill>
                <a:effectLst/>
                <a:ea typeface="Times New Roman" panose="02020603050405020304" pitchFamily="18" charset="0"/>
              </a:rPr>
              <a:t>Endeavour</a:t>
            </a:r>
            <a:r>
              <a:rPr lang="en-US" sz="1300" spc="8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to identify</a:t>
            </a:r>
            <a:r>
              <a:rPr lang="en-US" sz="1300" spc="5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risks</a:t>
            </a:r>
            <a:r>
              <a:rPr lang="en-US" sz="1300" spc="5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associated</a:t>
            </a:r>
            <a:r>
              <a:rPr lang="en-US" sz="1300" spc="7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with</a:t>
            </a:r>
            <a:r>
              <a:rPr lang="en-US" sz="1300" spc="5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our</a:t>
            </a:r>
            <a:r>
              <a:rPr lang="en-US" sz="1300" spc="2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activities</a:t>
            </a:r>
            <a:r>
              <a:rPr lang="en-US" sz="1300" spc="4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and</a:t>
            </a:r>
            <a:r>
              <a:rPr lang="en-US" sz="1300" spc="3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ensure</a:t>
            </a:r>
            <a:r>
              <a:rPr lang="en-US" sz="1300" spc="-1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the</a:t>
            </a:r>
            <a:r>
              <a:rPr lang="en-US" sz="1300" spc="4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appropriate</a:t>
            </a:r>
            <a:r>
              <a:rPr lang="en-US" sz="1300" spc="7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control</a:t>
            </a:r>
            <a:r>
              <a:rPr lang="en-US" sz="1300" spc="4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measures are</a:t>
            </a:r>
            <a:r>
              <a:rPr lang="en-US" sz="1300" spc="16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in</a:t>
            </a:r>
            <a:r>
              <a:rPr lang="en-US" sz="1300" spc="16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place</a:t>
            </a:r>
            <a:r>
              <a:rPr lang="en-US" sz="1300" spc="21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to</a:t>
            </a:r>
            <a:r>
              <a:rPr lang="en-US" sz="1300" spc="17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reduce</a:t>
            </a:r>
            <a:r>
              <a:rPr lang="en-US" sz="1300" spc="18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the</a:t>
            </a:r>
            <a:r>
              <a:rPr lang="en-US" sz="1300" spc="19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impact</a:t>
            </a:r>
            <a:r>
              <a:rPr lang="en-US" sz="1300" spc="19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to</a:t>
            </a:r>
            <a:r>
              <a:rPr lang="en-US" sz="1300" spc="17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the</a:t>
            </a:r>
            <a:r>
              <a:rPr lang="en-US" sz="1300" spc="20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environment,</a:t>
            </a:r>
            <a:r>
              <a:rPr lang="en-US" sz="1300" spc="21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the</a:t>
            </a:r>
            <a:r>
              <a:rPr lang="en-US" sz="1300" spc="19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health</a:t>
            </a:r>
            <a:r>
              <a:rPr lang="en-US" sz="1300" spc="25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and</a:t>
            </a:r>
            <a:r>
              <a:rPr lang="en-US" sz="1300" spc="17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safety</a:t>
            </a:r>
            <a:r>
              <a:rPr lang="en-US" sz="1300" spc="16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of</a:t>
            </a:r>
            <a:r>
              <a:rPr lang="en-US" sz="1300" spc="20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our</a:t>
            </a:r>
            <a:r>
              <a:rPr lang="en-US" sz="1300" spc="15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personnel</a:t>
            </a:r>
            <a:r>
              <a:rPr lang="en-US" sz="1300" spc="2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and additionally</a:t>
            </a:r>
            <a:r>
              <a:rPr lang="en-US" sz="1300" spc="-2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the</a:t>
            </a:r>
            <a:r>
              <a:rPr lang="en-US" sz="1300" spc="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risks</a:t>
            </a:r>
            <a:r>
              <a:rPr lang="en-US" sz="1300" spc="-4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which</a:t>
            </a:r>
            <a:r>
              <a:rPr lang="en-US" sz="1300" spc="4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may</a:t>
            </a:r>
            <a:r>
              <a:rPr lang="en-US" sz="1300" spc="-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affect</a:t>
            </a:r>
            <a:r>
              <a:rPr lang="en-US" sz="1300" spc="-2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the</a:t>
            </a:r>
            <a:r>
              <a:rPr lang="en-US" sz="1300" spc="-1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condition</a:t>
            </a:r>
            <a:r>
              <a:rPr lang="en-US" sz="1300" spc="5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of</a:t>
            </a:r>
            <a:r>
              <a:rPr lang="en-US" sz="1300" spc="-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our</a:t>
            </a:r>
            <a:r>
              <a:rPr lang="en-US" sz="1300" spc="-3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assets</a:t>
            </a:r>
            <a:r>
              <a:rPr lang="en-US" sz="1300" spc="-3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and</a:t>
            </a:r>
            <a:r>
              <a:rPr lang="en-US" sz="1300" spc="-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delivery</a:t>
            </a:r>
            <a:r>
              <a:rPr lang="en-US" sz="1300" spc="-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of</a:t>
            </a:r>
            <a:r>
              <a:rPr lang="en-US" sz="1300" spc="-1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services.</a:t>
            </a:r>
            <a:endParaRPr lang="en-SG" sz="1300" dirty="0">
              <a:effectLst/>
              <a:ea typeface="Times New Roman" panose="02020603050405020304" pitchFamily="18" charset="0"/>
            </a:endParaRPr>
          </a:p>
          <a:p>
            <a:pPr marR="78105" algn="just" eaLnBrk="0" hangingPunct="0">
              <a:lnSpc>
                <a:spcPct val="110000"/>
              </a:lnSpc>
              <a:spcBef>
                <a:spcPts val="25"/>
              </a:spcBef>
              <a:buClr>
                <a:srgbClr val="363636"/>
              </a:buClr>
              <a:buSzPts val="1000"/>
              <a:tabLst>
                <a:tab pos="355600" algn="l"/>
              </a:tabLst>
            </a:pPr>
            <a:r>
              <a:rPr lang="en-US" sz="1300" dirty="0">
                <a:solidFill>
                  <a:srgbClr val="363636"/>
                </a:solidFill>
                <a:effectLst/>
                <a:ea typeface="Times New Roman" panose="02020603050405020304" pitchFamily="18" charset="0"/>
              </a:rPr>
              <a:t>Understanding</a:t>
            </a:r>
            <a:r>
              <a:rPr lang="en-US" sz="1300" spc="21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our</a:t>
            </a:r>
            <a:r>
              <a:rPr lang="en-US" sz="1300" spc="6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customers'</a:t>
            </a:r>
            <a:r>
              <a:rPr lang="en-US" sz="1300" spc="11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requirements</a:t>
            </a:r>
            <a:r>
              <a:rPr lang="en-US" sz="1300" spc="17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and</a:t>
            </a:r>
            <a:r>
              <a:rPr lang="en-US" sz="1300" spc="4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taking</a:t>
            </a:r>
            <a:r>
              <a:rPr lang="en-US" sz="1300" spc="10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pride</a:t>
            </a:r>
            <a:r>
              <a:rPr lang="en-US" sz="1300" spc="12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in</a:t>
            </a:r>
            <a:r>
              <a:rPr lang="en-US" sz="1300" spc="7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the</a:t>
            </a:r>
            <a:r>
              <a:rPr lang="en-US" sz="1300" spc="11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quality</a:t>
            </a:r>
            <a:r>
              <a:rPr lang="en-US" sz="1300" spc="10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of</a:t>
            </a:r>
            <a:r>
              <a:rPr lang="en-US" sz="1300" spc="11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our</a:t>
            </a:r>
            <a:r>
              <a:rPr lang="en-US" sz="1300" spc="4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work</a:t>
            </a:r>
            <a:r>
              <a:rPr lang="en-US" sz="1300" spc="8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and</a:t>
            </a:r>
            <a:r>
              <a:rPr lang="en-US" sz="1300" spc="8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services to</a:t>
            </a:r>
            <a:r>
              <a:rPr lang="en-US" sz="1300" spc="1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satisfy</a:t>
            </a:r>
            <a:r>
              <a:rPr lang="en-US" sz="1300" spc="-3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and</a:t>
            </a:r>
            <a:r>
              <a:rPr lang="en-US" sz="1300" spc="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exceed</a:t>
            </a:r>
            <a:r>
              <a:rPr lang="en-US" sz="1300" spc="2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their</a:t>
            </a:r>
            <a:r>
              <a:rPr lang="en-US" sz="1300" spc="1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expectations.</a:t>
            </a:r>
            <a:endParaRPr lang="en-SG" sz="1300" dirty="0">
              <a:effectLst/>
              <a:ea typeface="Times New Roman" panose="02020603050405020304" pitchFamily="18" charset="0"/>
            </a:endParaRPr>
          </a:p>
          <a:p>
            <a:pPr marR="73025" algn="just" eaLnBrk="0" hangingPunct="0">
              <a:lnSpc>
                <a:spcPct val="110000"/>
              </a:lnSpc>
              <a:spcBef>
                <a:spcPts val="25"/>
              </a:spcBef>
              <a:buClr>
                <a:srgbClr val="363636"/>
              </a:buClr>
              <a:buSzPts val="1000"/>
              <a:tabLst>
                <a:tab pos="355600" algn="l"/>
              </a:tabLst>
            </a:pPr>
            <a:r>
              <a:rPr lang="en-US" sz="1300" dirty="0">
                <a:solidFill>
                  <a:srgbClr val="363636"/>
                </a:solidFill>
                <a:effectLst/>
                <a:ea typeface="Times New Roman" panose="02020603050405020304" pitchFamily="18" charset="0"/>
              </a:rPr>
              <a:t>Commitment</a:t>
            </a:r>
            <a:r>
              <a:rPr lang="en-US" sz="1300" spc="1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to</a:t>
            </a:r>
            <a:r>
              <a:rPr lang="en-US" sz="1300" spc="23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ensuring</a:t>
            </a:r>
            <a:r>
              <a:rPr lang="en-US" sz="1300" spc="20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there</a:t>
            </a:r>
            <a:r>
              <a:rPr lang="en-US" sz="1300" spc="25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are</a:t>
            </a:r>
            <a:r>
              <a:rPr lang="en-US" sz="1300" spc="19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appropriate</a:t>
            </a:r>
            <a:r>
              <a:rPr lang="en-US" sz="1300" spc="2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resources</a:t>
            </a:r>
            <a:r>
              <a:rPr lang="en-US" sz="1300" spc="25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to</a:t>
            </a:r>
            <a:r>
              <a:rPr lang="en-US" sz="1300" spc="21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implement</a:t>
            </a:r>
            <a:r>
              <a:rPr lang="en-US" sz="1300" spc="21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this</a:t>
            </a:r>
            <a:r>
              <a:rPr lang="en-US" sz="1300" spc="20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policy</a:t>
            </a:r>
            <a:r>
              <a:rPr lang="en-US" sz="1300" spc="2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and</a:t>
            </a:r>
            <a:r>
              <a:rPr lang="en-US" sz="1300" spc="21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making</a:t>
            </a:r>
            <a:r>
              <a:rPr lang="en-US" sz="1300" spc="25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it available</a:t>
            </a:r>
            <a:r>
              <a:rPr lang="en-US" sz="1300" spc="-1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to</a:t>
            </a:r>
            <a:r>
              <a:rPr lang="en-US" sz="1300" spc="-5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both</a:t>
            </a:r>
            <a:r>
              <a:rPr lang="en-US" sz="1300" spc="3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employees</a:t>
            </a:r>
            <a:r>
              <a:rPr lang="en-US" sz="1300" spc="6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and</a:t>
            </a:r>
            <a:r>
              <a:rPr lang="en-US" sz="1300" spc="-3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the</a:t>
            </a:r>
            <a:r>
              <a:rPr lang="en-US" sz="1300" spc="-2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public.</a:t>
            </a:r>
            <a:endParaRPr lang="en-SG" sz="1300" dirty="0">
              <a:effectLst/>
              <a:ea typeface="Times New Roman" panose="02020603050405020304" pitchFamily="18" charset="0"/>
            </a:endParaRPr>
          </a:p>
          <a:p>
            <a:pPr marR="73025" algn="just" eaLnBrk="0" hangingPunct="0">
              <a:lnSpc>
                <a:spcPct val="112000"/>
              </a:lnSpc>
              <a:spcBef>
                <a:spcPts val="50"/>
              </a:spcBef>
              <a:buClr>
                <a:srgbClr val="363636"/>
              </a:buClr>
              <a:buSzPts val="1000"/>
              <a:tabLst>
                <a:tab pos="358775" algn="l"/>
              </a:tabLst>
            </a:pPr>
            <a:r>
              <a:rPr lang="en-US" sz="1300" dirty="0">
                <a:solidFill>
                  <a:srgbClr val="363636"/>
                </a:solidFill>
                <a:effectLst/>
                <a:ea typeface="Times New Roman" panose="02020603050405020304" pitchFamily="18" charset="0"/>
              </a:rPr>
              <a:t>Encourage</a:t>
            </a:r>
            <a:r>
              <a:rPr lang="en-US" sz="1300" spc="11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the</a:t>
            </a:r>
            <a:r>
              <a:rPr lang="en-US" sz="1300" spc="11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reporting</a:t>
            </a:r>
            <a:r>
              <a:rPr lang="en-US" sz="1300" spc="14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of</a:t>
            </a:r>
            <a:r>
              <a:rPr lang="en-US" sz="1300" spc="12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unsafe</a:t>
            </a:r>
            <a:r>
              <a:rPr lang="en-US" sz="1300" spc="16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acts</a:t>
            </a:r>
            <a:r>
              <a:rPr lang="en-US" sz="1300" spc="7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and</a:t>
            </a:r>
            <a:r>
              <a:rPr lang="en-US" sz="1300" spc="13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conditions,</a:t>
            </a:r>
            <a:r>
              <a:rPr lang="en-US" sz="1300" spc="14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near</a:t>
            </a:r>
            <a:r>
              <a:rPr lang="en-US" sz="1300" spc="14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misses</a:t>
            </a:r>
            <a:r>
              <a:rPr lang="en-US" sz="1300" spc="13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and</a:t>
            </a:r>
            <a:r>
              <a:rPr lang="en-US" sz="1300" spc="10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accidents</a:t>
            </a:r>
            <a:r>
              <a:rPr lang="en-US" sz="1300" spc="11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to</a:t>
            </a:r>
            <a:r>
              <a:rPr lang="en-US" sz="1300" spc="10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people</a:t>
            </a:r>
            <a:r>
              <a:rPr lang="en-US" sz="1300" spc="16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and</a:t>
            </a:r>
            <a:r>
              <a:rPr lang="en-US" sz="1300" spc="10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the environment.</a:t>
            </a:r>
            <a:endParaRPr lang="en-SG" sz="1300" dirty="0">
              <a:effectLst/>
              <a:ea typeface="Times New Roman" panose="02020603050405020304" pitchFamily="18" charset="0"/>
            </a:endParaRPr>
          </a:p>
          <a:p>
            <a:pPr marL="0" indent="0" eaLnBrk="0" hangingPunct="0">
              <a:spcBef>
                <a:spcPts val="40"/>
              </a:spcBef>
              <a:buNone/>
            </a:pPr>
            <a:endParaRPr lang="en-US" sz="1300" dirty="0">
              <a:solidFill>
                <a:srgbClr val="363636"/>
              </a:solidFill>
              <a:ea typeface="Times New Roman" panose="02020603050405020304" pitchFamily="18" charset="0"/>
            </a:endParaRPr>
          </a:p>
          <a:p>
            <a:pPr marL="0" indent="0" eaLnBrk="0" hangingPunct="0">
              <a:spcBef>
                <a:spcPts val="40"/>
              </a:spcBef>
              <a:buNone/>
            </a:pPr>
            <a:r>
              <a:rPr lang="en-US" sz="1300" dirty="0">
                <a:solidFill>
                  <a:srgbClr val="363636"/>
                </a:solidFill>
                <a:ea typeface="Times New Roman" panose="02020603050405020304" pitchFamily="18" charset="0"/>
              </a:rPr>
              <a:t>Seng Heng Group </a:t>
            </a:r>
            <a:r>
              <a:rPr lang="en-US" sz="1300" dirty="0">
                <a:solidFill>
                  <a:srgbClr val="363636"/>
                </a:solidFill>
                <a:effectLst/>
                <a:ea typeface="Times New Roman" panose="02020603050405020304" pitchFamily="18" charset="0"/>
              </a:rPr>
              <a:t>is a</a:t>
            </a:r>
            <a:r>
              <a:rPr lang="en-US" sz="1300" spc="2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responsible</a:t>
            </a:r>
            <a:r>
              <a:rPr lang="en-US" sz="1300" spc="10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organization</a:t>
            </a:r>
            <a:r>
              <a:rPr lang="en-US" sz="1300" spc="11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and is</a:t>
            </a:r>
            <a:r>
              <a:rPr lang="en-US" sz="1300" spc="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committed</a:t>
            </a:r>
            <a:r>
              <a:rPr lang="en-US" sz="1300" spc="4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to</a:t>
            </a:r>
            <a:r>
              <a:rPr lang="en-US" sz="1300" spc="24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the</a:t>
            </a:r>
            <a:r>
              <a:rPr lang="en-US" sz="1300" spc="25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health</a:t>
            </a:r>
            <a:r>
              <a:rPr lang="en-US" sz="1300" spc="7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and</a:t>
            </a:r>
            <a:r>
              <a:rPr lang="en-US" sz="1300" spc="2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safety</a:t>
            </a:r>
            <a:r>
              <a:rPr lang="en-US" sz="1300" spc="24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of</a:t>
            </a:r>
            <a:r>
              <a:rPr lang="en-US" sz="1300" spc="2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its employees</a:t>
            </a:r>
            <a:r>
              <a:rPr lang="en-US" sz="1300" spc="17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and</a:t>
            </a:r>
            <a:r>
              <a:rPr lang="en-US" sz="1300" spc="12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those</a:t>
            </a:r>
            <a:r>
              <a:rPr lang="en-US" sz="1300" spc="13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who</a:t>
            </a:r>
            <a:r>
              <a:rPr lang="en-US" sz="1300" spc="17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are</a:t>
            </a:r>
            <a:r>
              <a:rPr lang="en-US" sz="1300" spc="9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exposed</a:t>
            </a:r>
            <a:r>
              <a:rPr lang="en-US" sz="1300" spc="15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by</a:t>
            </a:r>
            <a:r>
              <a:rPr lang="en-US" sz="1300" spc="13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its</a:t>
            </a:r>
            <a:r>
              <a:rPr lang="en-US" sz="1300" spc="13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activities.</a:t>
            </a:r>
            <a:r>
              <a:rPr lang="en-US" sz="1300" spc="16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We</a:t>
            </a:r>
            <a:r>
              <a:rPr lang="en-US" sz="1300" spc="14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are</a:t>
            </a:r>
            <a:r>
              <a:rPr lang="en-US" sz="1300" spc="6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focused</a:t>
            </a:r>
            <a:r>
              <a:rPr lang="en-US" sz="1300" spc="19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on</a:t>
            </a:r>
            <a:r>
              <a:rPr lang="en-US" sz="1300" spc="16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delivering</a:t>
            </a:r>
            <a:r>
              <a:rPr lang="en-US" sz="1300" spc="17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a</a:t>
            </a:r>
            <a:r>
              <a:rPr lang="en-US" sz="1300" spc="15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quality</a:t>
            </a:r>
            <a:r>
              <a:rPr lang="en-US" sz="1300" spc="13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service which</a:t>
            </a:r>
            <a:r>
              <a:rPr lang="en-US" sz="1300" spc="20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is</a:t>
            </a:r>
            <a:r>
              <a:rPr lang="en-US" sz="1300" spc="11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recognized</a:t>
            </a:r>
            <a:r>
              <a:rPr lang="en-US" sz="1300" spc="18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by</a:t>
            </a:r>
            <a:r>
              <a:rPr lang="en-US" sz="1300" spc="19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our</a:t>
            </a:r>
            <a:r>
              <a:rPr lang="en-US" sz="1300" spc="13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clients</a:t>
            </a:r>
            <a:r>
              <a:rPr lang="en-US" sz="1300" spc="18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and</a:t>
            </a:r>
            <a:r>
              <a:rPr lang="en-US" sz="1300" spc="16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rewards</a:t>
            </a:r>
            <a:r>
              <a:rPr lang="en-US" sz="1300" spc="18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us</a:t>
            </a:r>
            <a:r>
              <a:rPr lang="en-US" sz="1300" spc="12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with</a:t>
            </a:r>
            <a:r>
              <a:rPr lang="en-US" sz="1300" spc="22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repeat</a:t>
            </a:r>
            <a:r>
              <a:rPr lang="en-US" sz="1300" spc="19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business.</a:t>
            </a:r>
            <a:r>
              <a:rPr lang="en-US" sz="1300" spc="22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Furthermore,</a:t>
            </a:r>
            <a:r>
              <a:rPr lang="en-US" sz="1300" spc="24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we</a:t>
            </a:r>
            <a:r>
              <a:rPr lang="en-US" sz="1300" spc="14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believe</a:t>
            </a:r>
            <a:r>
              <a:rPr lang="en-US" sz="1300" spc="18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that successful</a:t>
            </a:r>
            <a:r>
              <a:rPr lang="en-US" sz="1300" spc="2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Environmental</a:t>
            </a:r>
            <a:r>
              <a:rPr lang="en-US" sz="1300" spc="11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management</a:t>
            </a:r>
            <a:r>
              <a:rPr lang="en-US" sz="1300" spc="6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plays</a:t>
            </a:r>
            <a:r>
              <a:rPr lang="en-US" sz="1300" spc="5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a significant</a:t>
            </a:r>
            <a:r>
              <a:rPr lang="en-US" sz="1300" spc="4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role</a:t>
            </a:r>
            <a:r>
              <a:rPr lang="en-US" sz="1300" spc="24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in</a:t>
            </a:r>
            <a:r>
              <a:rPr lang="en-US" sz="1300" spc="25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our</a:t>
            </a:r>
            <a:r>
              <a:rPr lang="en-US" sz="1300" spc="18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business,</a:t>
            </a:r>
            <a:r>
              <a:rPr lang="en-US" sz="1300" spc="6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and</a:t>
            </a:r>
            <a:r>
              <a:rPr lang="en-US" sz="1300" spc="24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we</a:t>
            </a:r>
            <a:r>
              <a:rPr lang="en-US" sz="1300" spc="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confirm</a:t>
            </a:r>
            <a:r>
              <a:rPr lang="en-US" sz="1300" spc="6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our commitment</a:t>
            </a:r>
            <a:r>
              <a:rPr lang="en-US" sz="1300" spc="55"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to</a:t>
            </a:r>
            <a:r>
              <a:rPr lang="en-US" sz="1300" spc="-2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the</a:t>
            </a:r>
            <a:r>
              <a:rPr lang="en-US" sz="1300" spc="2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prevention</a:t>
            </a:r>
            <a:r>
              <a:rPr lang="en-US" sz="1300" spc="15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of</a:t>
            </a:r>
            <a:r>
              <a:rPr lang="en-US" sz="1300" spc="30" dirty="0">
                <a:solidFill>
                  <a:srgbClr val="363636"/>
                </a:solidFill>
                <a:effectLst/>
                <a:ea typeface="Times New Roman" panose="02020603050405020304" pitchFamily="18" charset="0"/>
              </a:rPr>
              <a:t> </a:t>
            </a:r>
            <a:r>
              <a:rPr lang="en-US" sz="1300" dirty="0">
                <a:solidFill>
                  <a:srgbClr val="363636"/>
                </a:solidFill>
                <a:effectLst/>
                <a:ea typeface="Times New Roman" panose="02020603050405020304" pitchFamily="18" charset="0"/>
              </a:rPr>
              <a:t>pollution</a:t>
            </a:r>
            <a:r>
              <a:rPr lang="en-US" sz="1300" dirty="0">
                <a:solidFill>
                  <a:srgbClr val="4D4F4F"/>
                </a:solidFill>
                <a:effectLst/>
                <a:ea typeface="Times New Roman" panose="02020603050405020304" pitchFamily="18" charset="0"/>
              </a:rPr>
              <a:t>.</a:t>
            </a:r>
            <a:endParaRPr lang="en-SG" sz="1300" dirty="0">
              <a:effectLst/>
              <a:ea typeface="Times New Roman" panose="02020603050405020304" pitchFamily="18" charset="0"/>
            </a:endParaRPr>
          </a:p>
          <a:p>
            <a:pPr>
              <a:buNone/>
            </a:pPr>
            <a:endParaRPr lang="en-US" sz="1300" dirty="0"/>
          </a:p>
          <a:p>
            <a:endParaRPr lang="en-US" dirty="0"/>
          </a:p>
          <a:p>
            <a:endParaRPr lang="en-US" dirty="0"/>
          </a:p>
        </p:txBody>
      </p:sp>
    </p:spTree>
    <p:extLst>
      <p:ext uri="{BB962C8B-B14F-4D97-AF65-F5344CB8AC3E}">
        <p14:creationId xmlns:p14="http://schemas.microsoft.com/office/powerpoint/2010/main" val="20076622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1143000"/>
            <a:ext cx="6172200" cy="838200"/>
          </a:xfrm>
        </p:spPr>
        <p:txBody>
          <a:bodyPr>
            <a:normAutofit/>
          </a:bodyPr>
          <a:lstStyle/>
          <a:p>
            <a:pPr algn="ctr"/>
            <a:r>
              <a:rPr lang="en-US" sz="2400" b="1" u="sng" dirty="0">
                <a:latin typeface="+mn-lt"/>
              </a:rPr>
              <a:t>HEALTH AND SAFETY STATEMENT OF COMMITMENT</a:t>
            </a:r>
          </a:p>
        </p:txBody>
      </p:sp>
      <p:sp>
        <p:nvSpPr>
          <p:cNvPr id="3" name="Content Placeholder 2"/>
          <p:cNvSpPr>
            <a:spLocks noGrp="1"/>
          </p:cNvSpPr>
          <p:nvPr>
            <p:ph idx="1"/>
          </p:nvPr>
        </p:nvSpPr>
        <p:spPr/>
        <p:txBody>
          <a:bodyPr>
            <a:normAutofit fontScale="47500" lnSpcReduction="20000"/>
          </a:bodyPr>
          <a:lstStyle/>
          <a:p>
            <a:pPr marL="0" indent="0" algn="ctr">
              <a:buNone/>
            </a:pPr>
            <a:endParaRPr lang="en-US" sz="1800" dirty="0">
              <a:effectLst/>
              <a:ea typeface="Times New Roman" panose="02020603050405020304" pitchFamily="18" charset="0"/>
            </a:endParaRPr>
          </a:p>
          <a:p>
            <a:pPr algn="just"/>
            <a:endParaRPr lang="en-US" sz="1800" dirty="0">
              <a:ea typeface="Times New Roman" panose="02020603050405020304" pitchFamily="18" charset="0"/>
            </a:endParaRPr>
          </a:p>
          <a:p>
            <a:pPr marL="0" marR="89535" indent="0" algn="just">
              <a:buNone/>
              <a:tabLst>
                <a:tab pos="1625600" algn="l"/>
              </a:tabLst>
            </a:pPr>
            <a:r>
              <a:rPr lang="en-US" sz="1800" b="1" dirty="0">
                <a:effectLst/>
                <a:latin typeface="Arial" panose="020B0604020202020204" pitchFamily="34" charset="0"/>
                <a:ea typeface="Times New Roman" panose="02020603050405020304" pitchFamily="18" charset="0"/>
              </a:rPr>
              <a:t>	</a:t>
            </a:r>
            <a:endParaRPr lang="en-SG" sz="1800" dirty="0">
              <a:effectLst/>
              <a:latin typeface="Times New Roman" panose="02020603050405020304" pitchFamily="18" charset="0"/>
              <a:ea typeface="Times New Roman" panose="02020603050405020304" pitchFamily="18" charset="0"/>
            </a:endParaRPr>
          </a:p>
          <a:p>
            <a:pPr marL="0" indent="0" algn="just">
              <a:buNone/>
            </a:pPr>
            <a:r>
              <a:rPr lang="en-US" sz="2200" b="1" dirty="0">
                <a:effectLst/>
                <a:latin typeface="Constantia" panose="02030602050306030303" pitchFamily="18" charset="0"/>
                <a:ea typeface="Times New Roman" panose="02020603050405020304" pitchFamily="18" charset="0"/>
              </a:rPr>
              <a:t>We will:</a:t>
            </a:r>
            <a:endParaRPr lang="en-SG" sz="2200" dirty="0">
              <a:effectLst/>
              <a:latin typeface="Constantia" panose="02030602050306030303" pitchFamily="18" charset="0"/>
              <a:ea typeface="Times New Roman" panose="02020603050405020304" pitchFamily="18" charset="0"/>
            </a:endParaRPr>
          </a:p>
          <a:p>
            <a:pPr marL="0" indent="0" algn="just">
              <a:buNone/>
              <a:tabLst>
                <a:tab pos="749300" algn="l"/>
              </a:tabLst>
            </a:pPr>
            <a:endParaRPr lang="en-SG" sz="2200" dirty="0">
              <a:effectLst/>
              <a:latin typeface="Constantia" panose="02030602050306030303" pitchFamily="18" charset="0"/>
              <a:ea typeface="Times New Roman" panose="02020603050405020304" pitchFamily="18" charset="0"/>
            </a:endParaRPr>
          </a:p>
          <a:p>
            <a:pPr algn="just">
              <a:tabLst>
                <a:tab pos="457200" algn="l"/>
              </a:tabLst>
            </a:pPr>
            <a:r>
              <a:rPr lang="en-US" sz="2200" dirty="0">
                <a:effectLst/>
                <a:latin typeface="Constantia" panose="02030602050306030303" pitchFamily="18" charset="0"/>
                <a:ea typeface="Times New Roman" panose="02020603050405020304" pitchFamily="18" charset="0"/>
              </a:rPr>
              <a:t>Constantly </a:t>
            </a:r>
            <a:r>
              <a:rPr lang="en-US" sz="2200" dirty="0" err="1">
                <a:effectLst/>
                <a:latin typeface="Constantia" panose="02030602050306030303" pitchFamily="18" charset="0"/>
                <a:ea typeface="Times New Roman" panose="02020603050405020304" pitchFamily="18" charset="0"/>
              </a:rPr>
              <a:t>emphasise</a:t>
            </a:r>
            <a:r>
              <a:rPr lang="en-US" sz="2200" dirty="0">
                <a:effectLst/>
                <a:latin typeface="Constantia" panose="02030602050306030303" pitchFamily="18" charset="0"/>
                <a:ea typeface="Times New Roman" panose="02020603050405020304" pitchFamily="18" charset="0"/>
              </a:rPr>
              <a:t> that Health and Safety is an equal element of our business profile.</a:t>
            </a:r>
            <a:endParaRPr lang="en-SG" sz="2200" dirty="0">
              <a:effectLst/>
              <a:latin typeface="Constantia" panose="02030602050306030303" pitchFamily="18" charset="0"/>
              <a:ea typeface="Times New Roman" panose="02020603050405020304" pitchFamily="18" charset="0"/>
            </a:endParaRPr>
          </a:p>
          <a:p>
            <a:pPr algn="just">
              <a:tabLst>
                <a:tab pos="457200" algn="l"/>
              </a:tabLst>
            </a:pPr>
            <a:r>
              <a:rPr lang="en-US" sz="2200" dirty="0">
                <a:effectLst/>
                <a:latin typeface="Constantia" panose="02030602050306030303" pitchFamily="18" charset="0"/>
                <a:ea typeface="Times New Roman" panose="02020603050405020304" pitchFamily="18" charset="0"/>
              </a:rPr>
              <a:t>Help prevent accidents, incidents and dangerous occurrences by reducing risks to ALARP through the involvement of our workforce in briefings, toolbox talks and risk assessment.</a:t>
            </a:r>
            <a:endParaRPr lang="en-SG" sz="2200" dirty="0">
              <a:effectLst/>
              <a:latin typeface="Constantia" panose="02030602050306030303" pitchFamily="18" charset="0"/>
              <a:ea typeface="Times New Roman" panose="02020603050405020304" pitchFamily="18" charset="0"/>
            </a:endParaRPr>
          </a:p>
          <a:p>
            <a:pPr algn="just">
              <a:tabLst>
                <a:tab pos="457200" algn="l"/>
              </a:tabLst>
            </a:pPr>
            <a:r>
              <a:rPr lang="en-US" sz="2200" dirty="0">
                <a:effectLst/>
                <a:latin typeface="Constantia" panose="02030602050306030303" pitchFamily="18" charset="0"/>
                <a:ea typeface="Times New Roman" panose="02020603050405020304" pitchFamily="18" charset="0"/>
              </a:rPr>
              <a:t>Reinforce your right to stop work if you feel it is unsafe.</a:t>
            </a:r>
            <a:endParaRPr lang="en-SG" sz="2200" dirty="0">
              <a:effectLst/>
              <a:latin typeface="Constantia" panose="02030602050306030303" pitchFamily="18" charset="0"/>
              <a:ea typeface="Times New Roman" panose="02020603050405020304" pitchFamily="18" charset="0"/>
            </a:endParaRPr>
          </a:p>
          <a:p>
            <a:pPr algn="just">
              <a:tabLst>
                <a:tab pos="457200" algn="l"/>
              </a:tabLst>
            </a:pPr>
            <a:r>
              <a:rPr lang="en-US" sz="2200" dirty="0">
                <a:effectLst/>
                <a:latin typeface="Constantia" panose="02030602050306030303" pitchFamily="18" charset="0"/>
                <a:ea typeface="Times New Roman" panose="02020603050405020304" pitchFamily="18" charset="0"/>
              </a:rPr>
              <a:t>Encourage the reporting of unsafe acts and conditions, near misses and accidents.</a:t>
            </a:r>
            <a:endParaRPr lang="en-SG" sz="2200" dirty="0">
              <a:effectLst/>
              <a:latin typeface="Constantia" panose="02030602050306030303" pitchFamily="18" charset="0"/>
              <a:ea typeface="Times New Roman" panose="02020603050405020304" pitchFamily="18" charset="0"/>
            </a:endParaRPr>
          </a:p>
          <a:p>
            <a:pPr algn="just">
              <a:tabLst>
                <a:tab pos="457200" algn="l"/>
              </a:tabLst>
            </a:pPr>
            <a:r>
              <a:rPr lang="en-US" sz="2200" dirty="0">
                <a:effectLst/>
                <a:latin typeface="Constantia" panose="02030602050306030303" pitchFamily="18" charset="0"/>
                <a:ea typeface="Times New Roman" panose="02020603050405020304" pitchFamily="18" charset="0"/>
              </a:rPr>
              <a:t>Continual improvement through lessons learnt from any undesired event or positive action report.</a:t>
            </a:r>
            <a:endParaRPr lang="en-SG" sz="2200" dirty="0">
              <a:effectLst/>
              <a:latin typeface="Constantia" panose="02030602050306030303" pitchFamily="18" charset="0"/>
              <a:ea typeface="Times New Roman" panose="02020603050405020304" pitchFamily="18" charset="0"/>
            </a:endParaRPr>
          </a:p>
          <a:p>
            <a:pPr algn="just">
              <a:tabLst>
                <a:tab pos="457200" algn="l"/>
              </a:tabLst>
            </a:pPr>
            <a:r>
              <a:rPr lang="en-US" sz="2200" dirty="0">
                <a:effectLst/>
                <a:latin typeface="Constantia" panose="02030602050306030303" pitchFamily="18" charset="0"/>
                <a:ea typeface="Times New Roman" panose="02020603050405020304" pitchFamily="18" charset="0"/>
              </a:rPr>
              <a:t>Support and promote safe </a:t>
            </a:r>
            <a:r>
              <a:rPr lang="en-US" sz="2200" dirty="0" err="1">
                <a:effectLst/>
                <a:latin typeface="Constantia" panose="02030602050306030303" pitchFamily="18" charset="0"/>
                <a:ea typeface="Times New Roman" panose="02020603050405020304" pitchFamily="18" charset="0"/>
              </a:rPr>
              <a:t>behaviour</a:t>
            </a:r>
            <a:r>
              <a:rPr lang="en-US" sz="2200" dirty="0">
                <a:effectLst/>
                <a:latin typeface="Constantia" panose="02030602050306030303" pitchFamily="18" charset="0"/>
                <a:ea typeface="Times New Roman" panose="02020603050405020304" pitchFamily="18" charset="0"/>
              </a:rPr>
              <a:t> and working practice in the workplace.</a:t>
            </a:r>
            <a:endParaRPr lang="en-SG" sz="2200" dirty="0">
              <a:effectLst/>
              <a:latin typeface="Constantia" panose="02030602050306030303" pitchFamily="18" charset="0"/>
              <a:ea typeface="Times New Roman" panose="02020603050405020304" pitchFamily="18" charset="0"/>
            </a:endParaRPr>
          </a:p>
          <a:p>
            <a:pPr algn="just">
              <a:tabLst>
                <a:tab pos="457200" algn="l"/>
              </a:tabLst>
            </a:pPr>
            <a:r>
              <a:rPr lang="en-US" sz="2200" dirty="0">
                <a:effectLst/>
                <a:latin typeface="Constantia" panose="02030602050306030303" pitchFamily="18" charset="0"/>
                <a:ea typeface="Times New Roman" panose="02020603050405020304" pitchFamily="18" charset="0"/>
              </a:rPr>
              <a:t>Ensure that any safety observations are recorded, and remedial action taken, as far as reasonably practicable, ASAP</a:t>
            </a:r>
            <a:endParaRPr lang="en-SG" sz="2200" dirty="0">
              <a:effectLst/>
              <a:latin typeface="Constantia" panose="02030602050306030303" pitchFamily="18" charset="0"/>
              <a:ea typeface="Times New Roman" panose="02020603050405020304" pitchFamily="18" charset="0"/>
            </a:endParaRPr>
          </a:p>
          <a:p>
            <a:pPr algn="just">
              <a:tabLst>
                <a:tab pos="457200" algn="l"/>
              </a:tabLst>
            </a:pPr>
            <a:r>
              <a:rPr lang="en-US" sz="2200" dirty="0">
                <a:effectLst/>
                <a:latin typeface="Constantia" panose="02030602050306030303" pitchFamily="18" charset="0"/>
                <a:ea typeface="Times New Roman" panose="02020603050405020304" pitchFamily="18" charset="0"/>
              </a:rPr>
              <a:t>Contribute as far as reasonably practicable to any innovative new ideas which could help to improve safety at the workplace.</a:t>
            </a:r>
            <a:endParaRPr lang="en-SG" sz="2200" dirty="0">
              <a:effectLst/>
              <a:latin typeface="Constantia" panose="02030602050306030303" pitchFamily="18" charset="0"/>
              <a:ea typeface="Times New Roman" panose="02020603050405020304" pitchFamily="18" charset="0"/>
            </a:endParaRPr>
          </a:p>
          <a:p>
            <a:pPr algn="just">
              <a:tabLst>
                <a:tab pos="457200" algn="l"/>
              </a:tabLst>
            </a:pPr>
            <a:r>
              <a:rPr lang="en-US" sz="2200" dirty="0">
                <a:effectLst/>
                <a:latin typeface="Constantia" panose="02030602050306030303" pitchFamily="18" charset="0"/>
                <a:ea typeface="Times New Roman" panose="02020603050405020304" pitchFamily="18" charset="0"/>
              </a:rPr>
              <a:t>Ensure that PPE is used as a safety precaution on all worksite designated areas, including the use of hard hats, coveralls, boots, glasses, gloves. In cases where this is not practicable a risk assessment recorded on the PPE Dispensation Form </a:t>
            </a:r>
            <a:r>
              <a:rPr lang="en-US" sz="2200" dirty="0" err="1">
                <a:effectLst/>
                <a:latin typeface="Constantia" panose="02030602050306030303" pitchFamily="18" charset="0"/>
                <a:ea typeface="Times New Roman" panose="02020603050405020304" pitchFamily="18" charset="0"/>
              </a:rPr>
              <a:t>authorised</a:t>
            </a:r>
            <a:r>
              <a:rPr lang="en-US" sz="2200" dirty="0">
                <a:effectLst/>
                <a:latin typeface="Constantia" panose="02030602050306030303" pitchFamily="18" charset="0"/>
                <a:ea typeface="Times New Roman" panose="02020603050405020304" pitchFamily="18" charset="0"/>
              </a:rPr>
              <a:t> by the site senior manager must be in place to define what is acceptable.</a:t>
            </a:r>
            <a:endParaRPr lang="en-SG" sz="2200" dirty="0">
              <a:effectLst/>
              <a:latin typeface="Constantia" panose="02030602050306030303" pitchFamily="18" charset="0"/>
              <a:ea typeface="Times New Roman" panose="02020603050405020304" pitchFamily="18" charset="0"/>
            </a:endParaRPr>
          </a:p>
          <a:p>
            <a:pPr algn="just">
              <a:tabLst>
                <a:tab pos="457200" algn="l"/>
              </a:tabLst>
            </a:pPr>
            <a:r>
              <a:rPr lang="en-US" sz="2200" dirty="0">
                <a:effectLst/>
                <a:latin typeface="Constantia" panose="02030602050306030303" pitchFamily="18" charset="0"/>
                <a:ea typeface="Times New Roman" panose="02020603050405020304" pitchFamily="18" charset="0"/>
              </a:rPr>
              <a:t>Monitor our H&amp;S performance</a:t>
            </a:r>
            <a:endParaRPr lang="en-US" sz="2200" dirty="0">
              <a:latin typeface="Constantia" panose="02030602050306030303" pitchFamily="18" charset="0"/>
              <a:ea typeface="Times New Roman" panose="02020603050405020304" pitchFamily="18" charset="0"/>
            </a:endParaRPr>
          </a:p>
          <a:p>
            <a:pPr marL="0" indent="0" algn="just">
              <a:buNone/>
            </a:pPr>
            <a:endParaRPr lang="en-US" sz="2200" dirty="0">
              <a:effectLst/>
              <a:latin typeface="Constantia" panose="02030602050306030303" pitchFamily="18" charset="0"/>
              <a:ea typeface="Times New Roman" panose="02020603050405020304" pitchFamily="18" charset="0"/>
            </a:endParaRPr>
          </a:p>
          <a:p>
            <a:pPr marL="0" indent="0" algn="just">
              <a:buNone/>
            </a:pPr>
            <a:endParaRPr lang="en-SG" sz="2200" dirty="0">
              <a:effectLst/>
              <a:latin typeface="Constantia" panose="02030602050306030303" pitchFamily="18" charset="0"/>
              <a:ea typeface="Times New Roman" panose="02020603050405020304" pitchFamily="18" charset="0"/>
            </a:endParaRPr>
          </a:p>
          <a:p>
            <a:pPr algn="just"/>
            <a:r>
              <a:rPr lang="en-US" sz="2200" b="1" dirty="0">
                <a:effectLst/>
                <a:latin typeface="Constantia" panose="02030602050306030303" pitchFamily="18" charset="0"/>
                <a:ea typeface="Times New Roman" panose="02020603050405020304" pitchFamily="18" charset="0"/>
              </a:rPr>
              <a:t>We want:</a:t>
            </a:r>
            <a:endParaRPr lang="en-SG" sz="2200" dirty="0">
              <a:effectLst/>
              <a:latin typeface="Constantia" panose="02030602050306030303" pitchFamily="18" charset="0"/>
              <a:ea typeface="Times New Roman" panose="02020603050405020304" pitchFamily="18" charset="0"/>
            </a:endParaRPr>
          </a:p>
          <a:p>
            <a:pPr marL="0" indent="0" algn="just">
              <a:buNone/>
            </a:pPr>
            <a:endParaRPr lang="en-SG" sz="2200" dirty="0">
              <a:effectLst/>
              <a:latin typeface="Constantia" panose="02030602050306030303" pitchFamily="18" charset="0"/>
              <a:ea typeface="Times New Roman" panose="02020603050405020304" pitchFamily="18" charset="0"/>
            </a:endParaRPr>
          </a:p>
          <a:p>
            <a:pPr algn="just">
              <a:tabLst>
                <a:tab pos="457200" algn="l"/>
              </a:tabLst>
            </a:pPr>
            <a:r>
              <a:rPr lang="en-US" sz="2200" dirty="0">
                <a:effectLst/>
                <a:latin typeface="Constantia" panose="02030602050306030303" pitchFamily="18" charset="0"/>
                <a:ea typeface="Times New Roman" panose="02020603050405020304" pitchFamily="18" charset="0"/>
              </a:rPr>
              <a:t>Common goals</a:t>
            </a:r>
            <a:endParaRPr lang="en-SG" sz="2200" dirty="0">
              <a:effectLst/>
              <a:latin typeface="Constantia" panose="02030602050306030303" pitchFamily="18" charset="0"/>
              <a:ea typeface="Times New Roman" panose="02020603050405020304" pitchFamily="18" charset="0"/>
            </a:endParaRPr>
          </a:p>
          <a:p>
            <a:pPr algn="just">
              <a:tabLst>
                <a:tab pos="457200" algn="l"/>
              </a:tabLst>
            </a:pPr>
            <a:r>
              <a:rPr lang="en-US" sz="2200" dirty="0">
                <a:effectLst/>
                <a:latin typeface="Constantia" panose="02030602050306030303" pitchFamily="18" charset="0"/>
                <a:ea typeface="Times New Roman" panose="02020603050405020304" pitchFamily="18" charset="0"/>
              </a:rPr>
              <a:t>Honest and open discussion</a:t>
            </a:r>
            <a:endParaRPr lang="en-SG" sz="2200" dirty="0">
              <a:effectLst/>
              <a:latin typeface="Constantia" panose="02030602050306030303" pitchFamily="18" charset="0"/>
              <a:ea typeface="Times New Roman" panose="02020603050405020304" pitchFamily="18" charset="0"/>
            </a:endParaRPr>
          </a:p>
          <a:p>
            <a:pPr algn="just">
              <a:tabLst>
                <a:tab pos="457200" algn="l"/>
              </a:tabLst>
            </a:pPr>
            <a:r>
              <a:rPr lang="en-US" sz="2200" dirty="0">
                <a:effectLst/>
                <a:latin typeface="Constantia" panose="02030602050306030303" pitchFamily="18" charset="0"/>
                <a:ea typeface="Times New Roman" panose="02020603050405020304" pitchFamily="18" charset="0"/>
              </a:rPr>
              <a:t>No hidden agendas</a:t>
            </a:r>
            <a:endParaRPr lang="en-SG" sz="2200" dirty="0">
              <a:effectLst/>
              <a:latin typeface="Constantia" panose="02030602050306030303" pitchFamily="18" charset="0"/>
              <a:ea typeface="Times New Roman" panose="02020603050405020304" pitchFamily="18" charset="0"/>
            </a:endParaRPr>
          </a:p>
          <a:p>
            <a:pPr algn="just">
              <a:tabLst>
                <a:tab pos="457200" algn="l"/>
              </a:tabLst>
            </a:pPr>
            <a:r>
              <a:rPr lang="en-US" sz="2200" dirty="0">
                <a:effectLst/>
                <a:latin typeface="Constantia" panose="02030602050306030303" pitchFamily="18" charset="0"/>
                <a:ea typeface="Times New Roman" panose="02020603050405020304" pitchFamily="18" charset="0"/>
              </a:rPr>
              <a:t>Enjoyable employment</a:t>
            </a:r>
            <a:endParaRPr lang="en-SG" sz="2200" dirty="0">
              <a:effectLst/>
              <a:latin typeface="Constantia" panose="02030602050306030303" pitchFamily="18" charset="0"/>
              <a:ea typeface="Times New Roman" panose="02020603050405020304" pitchFamily="18" charset="0"/>
            </a:endParaRPr>
          </a:p>
          <a:p>
            <a:pPr algn="just">
              <a:tabLst>
                <a:tab pos="457200" algn="l"/>
              </a:tabLst>
            </a:pPr>
            <a:r>
              <a:rPr lang="en-US" sz="2200" dirty="0">
                <a:effectLst/>
                <a:latin typeface="Constantia" panose="02030602050306030303" pitchFamily="18" charset="0"/>
                <a:ea typeface="Times New Roman" panose="02020603050405020304" pitchFamily="18" charset="0"/>
              </a:rPr>
              <a:t>Employee satisfaction</a:t>
            </a:r>
            <a:endParaRPr lang="en-SG" sz="2200" dirty="0">
              <a:effectLst/>
              <a:latin typeface="Constantia" panose="02030602050306030303" pitchFamily="18" charset="0"/>
              <a:ea typeface="Times New Roman" panose="02020603050405020304" pitchFamily="18" charset="0"/>
            </a:endParaRPr>
          </a:p>
          <a:p>
            <a:pPr algn="just">
              <a:tabLst>
                <a:tab pos="457200" algn="l"/>
              </a:tabLst>
            </a:pPr>
            <a:r>
              <a:rPr lang="en-US" sz="2200" dirty="0">
                <a:effectLst/>
                <a:latin typeface="Constantia" panose="02030602050306030303" pitchFamily="18" charset="0"/>
                <a:ea typeface="Times New Roman" panose="02020603050405020304" pitchFamily="18" charset="0"/>
              </a:rPr>
              <a:t>Constructive input</a:t>
            </a:r>
            <a:endParaRPr lang="en-SG" sz="2200" dirty="0">
              <a:effectLst/>
              <a:latin typeface="Constantia" panose="02030602050306030303" pitchFamily="18" charset="0"/>
              <a:ea typeface="Times New Roman" panose="02020603050405020304" pitchFamily="18" charset="0"/>
            </a:endParaRPr>
          </a:p>
          <a:p>
            <a:pPr algn="just">
              <a:tabLst>
                <a:tab pos="457200" algn="l"/>
              </a:tabLst>
            </a:pPr>
            <a:r>
              <a:rPr lang="en-US" sz="2200" dirty="0">
                <a:effectLst/>
                <a:latin typeface="Constantia" panose="02030602050306030303" pitchFamily="18" charset="0"/>
                <a:ea typeface="Times New Roman" panose="02020603050405020304" pitchFamily="18" charset="0"/>
              </a:rPr>
              <a:t>Mutual respect</a:t>
            </a:r>
            <a:endParaRPr lang="en-SG" sz="2200" dirty="0">
              <a:effectLst/>
              <a:latin typeface="Constantia" panose="02030602050306030303" pitchFamily="18" charset="0"/>
              <a:ea typeface="Times New Roman" panose="02020603050405020304" pitchFamily="18" charset="0"/>
            </a:endParaRPr>
          </a:p>
          <a:p>
            <a:pPr>
              <a:buNone/>
            </a:pPr>
            <a:endParaRPr lang="en-US" sz="1300" dirty="0"/>
          </a:p>
          <a:p>
            <a:endParaRPr lang="en-US" dirty="0"/>
          </a:p>
          <a:p>
            <a:endParaRPr lang="en-US" dirty="0"/>
          </a:p>
        </p:txBody>
      </p:sp>
    </p:spTree>
    <p:extLst>
      <p:ext uri="{BB962C8B-B14F-4D97-AF65-F5344CB8AC3E}">
        <p14:creationId xmlns:p14="http://schemas.microsoft.com/office/powerpoint/2010/main" val="22399956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1143000"/>
            <a:ext cx="6172200" cy="838200"/>
          </a:xfrm>
        </p:spPr>
        <p:txBody>
          <a:bodyPr>
            <a:normAutofit/>
          </a:bodyPr>
          <a:lstStyle/>
          <a:p>
            <a:pPr algn="ctr"/>
            <a:r>
              <a:rPr lang="en-US" sz="2400" b="1" u="sng" dirty="0">
                <a:latin typeface="+mn-lt"/>
              </a:rPr>
              <a:t>DRUG AND ALCOHOL POLICY</a:t>
            </a:r>
          </a:p>
        </p:txBody>
      </p:sp>
      <p:sp>
        <p:nvSpPr>
          <p:cNvPr id="3" name="Content Placeholder 2"/>
          <p:cNvSpPr>
            <a:spLocks noGrp="1"/>
          </p:cNvSpPr>
          <p:nvPr>
            <p:ph idx="1"/>
          </p:nvPr>
        </p:nvSpPr>
        <p:spPr/>
        <p:txBody>
          <a:bodyPr>
            <a:normAutofit fontScale="32500" lnSpcReduction="20000"/>
          </a:bodyPr>
          <a:lstStyle/>
          <a:p>
            <a:pPr marL="0" indent="0">
              <a:buNone/>
            </a:pPr>
            <a:r>
              <a:rPr lang="en-US" sz="1800" b="1" dirty="0">
                <a:effectLst/>
                <a:latin typeface="Arial" panose="020B0604020202020204" pitchFamily="34" charset="0"/>
                <a:ea typeface="Times New Roman" panose="02020603050405020304" pitchFamily="18" charset="0"/>
              </a:rPr>
              <a:t> </a:t>
            </a:r>
            <a:endParaRPr lang="en-SG" sz="1800" dirty="0">
              <a:effectLst/>
              <a:latin typeface="Times New Roman" panose="02020603050405020304" pitchFamily="18" charset="0"/>
              <a:ea typeface="Times New Roman" panose="02020603050405020304" pitchFamily="18" charset="0"/>
            </a:endParaRPr>
          </a:p>
          <a:p>
            <a:pPr marL="0" indent="0" algn="just">
              <a:buNone/>
            </a:pPr>
            <a:r>
              <a:rPr lang="en-US" sz="2500" dirty="0">
                <a:effectLst/>
                <a:ea typeface="Times New Roman" panose="02020603050405020304" pitchFamily="18" charset="0"/>
              </a:rPr>
              <a:t>The company is committed to provide a safe and healthy working environment. It </a:t>
            </a:r>
            <a:r>
              <a:rPr lang="en-US" sz="2500" dirty="0" err="1">
                <a:effectLst/>
                <a:ea typeface="Times New Roman" panose="02020603050405020304" pitchFamily="18" charset="0"/>
              </a:rPr>
              <a:t>recognises</a:t>
            </a:r>
            <a:r>
              <a:rPr lang="en-US" sz="2500" dirty="0">
                <a:effectLst/>
                <a:ea typeface="Times New Roman" panose="02020603050405020304" pitchFamily="18" charset="0"/>
              </a:rPr>
              <a:t> that this can be put at risk by those who misuse alcohol or drugs to such an extent that it may affect their health, performance, conduct and relationships at work. </a:t>
            </a:r>
            <a:endParaRPr lang="en-SG" sz="2500" dirty="0">
              <a:effectLst/>
              <a:ea typeface="Times New Roman" panose="02020603050405020304" pitchFamily="18" charset="0"/>
            </a:endParaRPr>
          </a:p>
          <a:p>
            <a:pPr marL="0" indent="0" algn="just">
              <a:buNone/>
            </a:pPr>
            <a:r>
              <a:rPr lang="en-US" sz="2500" b="1" dirty="0">
                <a:effectLst/>
                <a:ea typeface="Times New Roman" panose="02020603050405020304" pitchFamily="18" charset="0"/>
              </a:rPr>
              <a:t> </a:t>
            </a:r>
            <a:endParaRPr lang="en-SG" sz="2500" dirty="0">
              <a:effectLst/>
              <a:ea typeface="Times New Roman" panose="02020603050405020304" pitchFamily="18" charset="0"/>
            </a:endParaRPr>
          </a:p>
          <a:p>
            <a:pPr algn="just"/>
            <a:r>
              <a:rPr lang="en-US" sz="2500" b="1" u="sng" dirty="0">
                <a:effectLst/>
                <a:ea typeface="Times New Roman" panose="02020603050405020304" pitchFamily="18" charset="0"/>
              </a:rPr>
              <a:t>The policy, which applies to all employees, aims to:</a:t>
            </a:r>
            <a:endParaRPr lang="en-SG" sz="2500" dirty="0">
              <a:effectLst/>
              <a:ea typeface="Times New Roman" panose="02020603050405020304" pitchFamily="18" charset="0"/>
            </a:endParaRPr>
          </a:p>
          <a:p>
            <a:pPr marL="0" indent="0" algn="just">
              <a:buNone/>
            </a:pPr>
            <a:endParaRPr lang="en-SG" sz="2500" dirty="0">
              <a:effectLst/>
              <a:ea typeface="Times New Roman" panose="02020603050405020304" pitchFamily="18" charset="0"/>
            </a:endParaRPr>
          </a:p>
          <a:p>
            <a:pPr marL="342900" lvl="0" indent="-342900" algn="just">
              <a:buFont typeface="+mj-lt"/>
              <a:buAutoNum type="alphaLcParenBoth"/>
            </a:pPr>
            <a:r>
              <a:rPr lang="en-US" sz="2500" dirty="0">
                <a:effectLst/>
                <a:ea typeface="Times New Roman" panose="02020603050405020304" pitchFamily="18" charset="0"/>
              </a:rPr>
              <a:t>Promote the health and well-being of employees and to </a:t>
            </a:r>
            <a:r>
              <a:rPr lang="en-US" sz="2500" dirty="0" err="1">
                <a:effectLst/>
                <a:ea typeface="Times New Roman" panose="02020603050405020304" pitchFamily="18" charset="0"/>
              </a:rPr>
              <a:t>minimise</a:t>
            </a:r>
            <a:r>
              <a:rPr lang="en-US" sz="2500" dirty="0">
                <a:effectLst/>
                <a:ea typeface="Times New Roman" panose="02020603050405020304" pitchFamily="18" charset="0"/>
              </a:rPr>
              <a:t> problems at work arising from the effects of alcohol or drugs</a:t>
            </a:r>
            <a:endParaRPr lang="en-SG" sz="2500" dirty="0">
              <a:effectLst/>
              <a:ea typeface="Times New Roman" panose="02020603050405020304" pitchFamily="18" charset="0"/>
            </a:endParaRPr>
          </a:p>
          <a:p>
            <a:pPr marL="342900" lvl="0" indent="-342900" algn="just">
              <a:buFont typeface="+mj-lt"/>
              <a:buAutoNum type="alphaLcParenBoth"/>
            </a:pPr>
            <a:r>
              <a:rPr lang="en-US" sz="2500" dirty="0">
                <a:effectLst/>
                <a:ea typeface="Times New Roman" panose="02020603050405020304" pitchFamily="18" charset="0"/>
              </a:rPr>
              <a:t>Identify employees with possible problems relating to the effects of alcohol or drugs at an early stage</a:t>
            </a:r>
            <a:endParaRPr lang="en-SG" sz="2500" dirty="0">
              <a:effectLst/>
              <a:ea typeface="Times New Roman" panose="02020603050405020304" pitchFamily="18" charset="0"/>
            </a:endParaRPr>
          </a:p>
          <a:p>
            <a:pPr marL="342900" lvl="0" indent="-342900" algn="just">
              <a:buFont typeface="+mj-lt"/>
              <a:buAutoNum type="alphaLcParenBoth"/>
            </a:pPr>
            <a:r>
              <a:rPr lang="en-US" sz="2500" dirty="0">
                <a:effectLst/>
                <a:ea typeface="Times New Roman" panose="02020603050405020304" pitchFamily="18" charset="0"/>
              </a:rPr>
              <a:t>Offer employees known to have alcohol or drug-related problems affecting their work referral to an appropriate source for diagnosis and treatment if necessary.	</a:t>
            </a:r>
            <a:endParaRPr lang="en-SG" sz="2500" dirty="0">
              <a:effectLst/>
              <a:ea typeface="Times New Roman" panose="02020603050405020304" pitchFamily="18" charset="0"/>
            </a:endParaRPr>
          </a:p>
          <a:p>
            <a:pPr marL="0" indent="0" algn="just">
              <a:buNone/>
            </a:pPr>
            <a:endParaRPr lang="en-SG" sz="2500" dirty="0">
              <a:effectLst/>
              <a:ea typeface="Times New Roman" panose="02020603050405020304" pitchFamily="18" charset="0"/>
            </a:endParaRPr>
          </a:p>
          <a:p>
            <a:pPr algn="just"/>
            <a:r>
              <a:rPr lang="en-US" sz="2500" dirty="0">
                <a:effectLst/>
                <a:ea typeface="Times New Roman" panose="02020603050405020304" pitchFamily="18" charset="0"/>
              </a:rPr>
              <a:t>The use of alcohol is not appropriate in the workplace and drug abuse can be a criminal offence as well as a serious risk to health and safety.</a:t>
            </a:r>
            <a:endParaRPr lang="en-SG" sz="2500" dirty="0">
              <a:ea typeface="Times New Roman" panose="02020603050405020304" pitchFamily="18" charset="0"/>
            </a:endParaRPr>
          </a:p>
          <a:p>
            <a:pPr marL="0" indent="0" algn="just">
              <a:buNone/>
            </a:pPr>
            <a:r>
              <a:rPr lang="en-US" sz="2500" u="none" strike="noStrike" dirty="0">
                <a:effectLst/>
                <a:ea typeface="Times New Roman" panose="02020603050405020304" pitchFamily="18" charset="0"/>
              </a:rPr>
              <a:t> </a:t>
            </a:r>
            <a:endParaRPr lang="en-SG" sz="2500" dirty="0">
              <a:effectLst/>
              <a:ea typeface="Times New Roman" panose="02020603050405020304" pitchFamily="18" charset="0"/>
            </a:endParaRPr>
          </a:p>
          <a:p>
            <a:pPr algn="just"/>
            <a:r>
              <a:rPr lang="en-US" sz="2500" b="1" u="sng" dirty="0">
                <a:effectLst/>
                <a:ea typeface="Times New Roman" panose="02020603050405020304" pitchFamily="18" charset="0"/>
              </a:rPr>
              <a:t>The four most important steps are to:</a:t>
            </a:r>
            <a:endParaRPr lang="en-SG" sz="2500" dirty="0">
              <a:effectLst/>
              <a:ea typeface="Times New Roman" panose="02020603050405020304" pitchFamily="18" charset="0"/>
            </a:endParaRPr>
          </a:p>
          <a:p>
            <a:pPr marL="0" indent="0" algn="just">
              <a:buNone/>
            </a:pPr>
            <a:endParaRPr lang="en-SG" sz="2500" dirty="0">
              <a:effectLst/>
              <a:ea typeface="Times New Roman" panose="02020603050405020304" pitchFamily="18" charset="0"/>
            </a:endParaRPr>
          </a:p>
          <a:p>
            <a:pPr marL="342900" lvl="0" indent="-342900" algn="just">
              <a:buFont typeface="+mj-lt"/>
              <a:buAutoNum type="alphaLcParenBoth"/>
            </a:pPr>
            <a:r>
              <a:rPr lang="en-US" sz="2500" dirty="0">
                <a:effectLst/>
                <a:ea typeface="Times New Roman" panose="02020603050405020304" pitchFamily="18" charset="0"/>
              </a:rPr>
              <a:t>Look after your own health and safety by developing a responsible attitude towards alcohol and drugs</a:t>
            </a:r>
            <a:endParaRPr lang="en-SG" sz="2500" dirty="0">
              <a:effectLst/>
              <a:ea typeface="Times New Roman" panose="02020603050405020304" pitchFamily="18" charset="0"/>
            </a:endParaRPr>
          </a:p>
          <a:p>
            <a:pPr marL="342900" lvl="0" indent="-342900" algn="just">
              <a:buFont typeface="+mj-lt"/>
              <a:buAutoNum type="alphaLcParenBoth"/>
            </a:pPr>
            <a:r>
              <a:rPr lang="en-US" sz="2500" dirty="0">
                <a:effectLst/>
                <a:ea typeface="Times New Roman" panose="02020603050405020304" pitchFamily="18" charset="0"/>
              </a:rPr>
              <a:t>Declare any prescription medication you are taking to your line manager and if offshore, also the onboard medic</a:t>
            </a:r>
            <a:endParaRPr lang="en-SG" sz="2500" dirty="0">
              <a:effectLst/>
              <a:ea typeface="Times New Roman" panose="02020603050405020304" pitchFamily="18" charset="0"/>
            </a:endParaRPr>
          </a:p>
          <a:p>
            <a:pPr marL="342900" lvl="0" indent="-342900" algn="just">
              <a:buFont typeface="+mj-lt"/>
              <a:buAutoNum type="alphaLcParenBoth"/>
            </a:pPr>
            <a:r>
              <a:rPr lang="en-US" sz="2500" dirty="0">
                <a:effectLst/>
                <a:ea typeface="Times New Roman" panose="02020603050405020304" pitchFamily="18" charset="0"/>
              </a:rPr>
              <a:t>Be aware of colleagues or others who may put safety at risk by their actions</a:t>
            </a:r>
            <a:endParaRPr lang="en-SG" sz="2500" dirty="0">
              <a:effectLst/>
              <a:ea typeface="Times New Roman" panose="02020603050405020304" pitchFamily="18" charset="0"/>
            </a:endParaRPr>
          </a:p>
          <a:p>
            <a:pPr marL="342900" lvl="0" indent="-342900" algn="just">
              <a:buFont typeface="+mj-lt"/>
              <a:buAutoNum type="alphaLcParenBoth"/>
            </a:pPr>
            <a:r>
              <a:rPr lang="en-US" sz="2500" dirty="0" err="1">
                <a:effectLst/>
                <a:ea typeface="Times New Roman" panose="02020603050405020304" pitchFamily="18" charset="0"/>
              </a:rPr>
              <a:t>Recognise</a:t>
            </a:r>
            <a:r>
              <a:rPr lang="en-US" sz="2500" dirty="0">
                <a:effectLst/>
                <a:ea typeface="Times New Roman" panose="02020603050405020304" pitchFamily="18" charset="0"/>
              </a:rPr>
              <a:t> when and how to ask for help.</a:t>
            </a:r>
            <a:endParaRPr lang="en-SG" sz="2500" dirty="0">
              <a:effectLst/>
              <a:ea typeface="Times New Roman" panose="02020603050405020304" pitchFamily="18" charset="0"/>
            </a:endParaRPr>
          </a:p>
          <a:p>
            <a:pPr marL="0" indent="0" algn="just">
              <a:buNone/>
            </a:pPr>
            <a:endParaRPr lang="en-SG" sz="2500" dirty="0">
              <a:effectLst/>
              <a:ea typeface="Times New Roman" panose="02020603050405020304" pitchFamily="18" charset="0"/>
            </a:endParaRPr>
          </a:p>
          <a:p>
            <a:pPr algn="just"/>
            <a:r>
              <a:rPr lang="en-US" sz="2500" dirty="0">
                <a:effectLst/>
                <a:ea typeface="Times New Roman" panose="02020603050405020304" pitchFamily="18" charset="0"/>
              </a:rPr>
              <a:t>The effects of alcohol or drugs at work can create serious health and safety risks. Therefore, the following rules should be adhered to:</a:t>
            </a:r>
            <a:endParaRPr lang="en-SG" sz="2500" dirty="0">
              <a:effectLst/>
              <a:ea typeface="Times New Roman" panose="02020603050405020304" pitchFamily="18" charset="0"/>
            </a:endParaRPr>
          </a:p>
          <a:p>
            <a:pPr marL="0" indent="0" algn="just">
              <a:buNone/>
            </a:pPr>
            <a:endParaRPr lang="en-SG" sz="2500" dirty="0">
              <a:effectLst/>
              <a:ea typeface="Times New Roman" panose="02020603050405020304" pitchFamily="18" charset="0"/>
            </a:endParaRPr>
          </a:p>
          <a:p>
            <a:pPr marL="457200" indent="-457200" algn="just"/>
            <a:r>
              <a:rPr lang="en-US" sz="2500" dirty="0">
                <a:effectLst/>
                <a:ea typeface="Times New Roman" panose="02020603050405020304" pitchFamily="18" charset="0"/>
              </a:rPr>
              <a:t>1.	Do not come to work under the influence of alcohol or drugs. The company tolerance level for alcohol is the same 	as applicable national Drink and Driving legislation. The company </a:t>
            </a:r>
            <a:r>
              <a:rPr lang="en-US" sz="2500" dirty="0" err="1">
                <a:effectLst/>
                <a:ea typeface="Times New Roman" panose="02020603050405020304" pitchFamily="18" charset="0"/>
              </a:rPr>
              <a:t>recognises</a:t>
            </a:r>
            <a:r>
              <a:rPr lang="en-US" sz="2500" dirty="0">
                <a:effectLst/>
                <a:ea typeface="Times New Roman" panose="02020603050405020304" pitchFamily="18" charset="0"/>
              </a:rPr>
              <a:t> a zero-tolerance level for drug abuse</a:t>
            </a:r>
          </a:p>
          <a:p>
            <a:pPr marL="457200" indent="-457200" algn="just"/>
            <a:r>
              <a:rPr lang="en-US" sz="2500" dirty="0">
                <a:ea typeface="Times New Roman" panose="02020603050405020304" pitchFamily="18" charset="0"/>
              </a:rPr>
              <a:t>2.</a:t>
            </a:r>
            <a:r>
              <a:rPr lang="en-SG" sz="2500" dirty="0">
                <a:ea typeface="Times New Roman" panose="02020603050405020304" pitchFamily="18" charset="0"/>
              </a:rPr>
              <a:t>	</a:t>
            </a:r>
            <a:r>
              <a:rPr lang="en-US" sz="2500" dirty="0">
                <a:effectLst/>
                <a:ea typeface="Times New Roman" panose="02020603050405020304" pitchFamily="18" charset="0"/>
              </a:rPr>
              <a:t>Do not bring alcohol or non-prescribed drugs on to company premises.</a:t>
            </a:r>
            <a:endParaRPr lang="en-SG" sz="2500" dirty="0">
              <a:effectLst/>
              <a:ea typeface="Times New Roman" panose="02020603050405020304" pitchFamily="18" charset="0"/>
            </a:endParaRPr>
          </a:p>
          <a:p>
            <a:pPr marL="457200" indent="-457200" algn="just"/>
            <a:r>
              <a:rPr lang="en-US" sz="2500" dirty="0">
                <a:effectLst/>
                <a:ea typeface="Times New Roman" panose="02020603050405020304" pitchFamily="18" charset="0"/>
              </a:rPr>
              <a:t>3.	Check with your doctor or pharmacist about the side-effects of prescribed medications.</a:t>
            </a:r>
            <a:endParaRPr lang="en-SG" sz="2500" dirty="0">
              <a:ea typeface="Times New Roman" panose="02020603050405020304" pitchFamily="18" charset="0"/>
            </a:endParaRPr>
          </a:p>
          <a:p>
            <a:pPr marL="457200" indent="-457200" algn="just"/>
            <a:r>
              <a:rPr lang="en-US" sz="2300" dirty="0">
                <a:effectLst/>
                <a:ea typeface="Times New Roman" panose="02020603050405020304" pitchFamily="18" charset="0"/>
              </a:rPr>
              <a:t>4.	Never drive or operate machinery if you are affected by alcohol or drugs.</a:t>
            </a:r>
            <a:endParaRPr lang="en-SG" sz="2300" dirty="0">
              <a:effectLst/>
              <a:ea typeface="Times New Roman" panose="02020603050405020304" pitchFamily="18" charset="0"/>
            </a:endParaRPr>
          </a:p>
          <a:p>
            <a:pPr marL="457200" indent="-457200" algn="just"/>
            <a:r>
              <a:rPr lang="en-US" sz="2500" dirty="0">
                <a:effectLst/>
                <a:ea typeface="Times New Roman" panose="02020603050405020304" pitchFamily="18" charset="0"/>
              </a:rPr>
              <a:t>5.	Ask your general practitioner or the company for guidance and advice on sensible limits of alcohol consumption.</a:t>
            </a:r>
            <a:endParaRPr lang="en-SG" sz="2500" dirty="0">
              <a:effectLst/>
              <a:ea typeface="Times New Roman" panose="02020603050405020304" pitchFamily="18" charset="0"/>
            </a:endParaRPr>
          </a:p>
          <a:p>
            <a:pPr marL="457200" indent="-457200" algn="just"/>
            <a:r>
              <a:rPr lang="en-US" sz="2500" dirty="0">
                <a:effectLst/>
                <a:ea typeface="Times New Roman" panose="02020603050405020304" pitchFamily="18" charset="0"/>
              </a:rPr>
              <a:t>6.	Offer support and advice to colleagues who you suspect of suffering from alcohol or drug abuse: do not "protect" 	them by keeping silent.</a:t>
            </a:r>
          </a:p>
          <a:p>
            <a:pPr marL="457200" indent="-457200" algn="just"/>
            <a:r>
              <a:rPr lang="en-US" sz="2500" dirty="0">
                <a:ea typeface="Times New Roman" panose="02020603050405020304" pitchFamily="18" charset="0"/>
              </a:rPr>
              <a:t>7.	</a:t>
            </a:r>
            <a:r>
              <a:rPr lang="en-US" sz="2500" dirty="0">
                <a:effectLst/>
                <a:ea typeface="Times New Roman" panose="02020603050405020304" pitchFamily="18" charset="0"/>
              </a:rPr>
              <a:t>Ask for assistance if you feel that matters are beyond your own control.</a:t>
            </a:r>
            <a:endParaRPr lang="en-SG" sz="2500" dirty="0">
              <a:effectLst/>
              <a:ea typeface="Times New Roman" panose="02020603050405020304" pitchFamily="18" charset="0"/>
            </a:endParaRPr>
          </a:p>
          <a:p>
            <a:pPr marL="0" indent="0" algn="just">
              <a:buNone/>
            </a:pPr>
            <a:endParaRPr lang="en-US" sz="2500" dirty="0">
              <a:ea typeface="Times New Roman" panose="02020603050405020304" pitchFamily="18" charset="0"/>
            </a:endParaRPr>
          </a:p>
          <a:p>
            <a:pPr marL="0" indent="0" algn="just">
              <a:buNone/>
            </a:pPr>
            <a:endParaRPr lang="en-US" sz="2500" dirty="0">
              <a:effectLst/>
              <a:ea typeface="Times New Roman" panose="02020603050405020304" pitchFamily="18" charset="0"/>
            </a:endParaRPr>
          </a:p>
          <a:p>
            <a:pPr marL="0" indent="0" algn="just">
              <a:buNone/>
            </a:pPr>
            <a:r>
              <a:rPr lang="en-US" sz="2500" dirty="0">
                <a:effectLst/>
                <a:ea typeface="Times New Roman" panose="02020603050405020304" pitchFamily="18" charset="0"/>
              </a:rPr>
              <a:t> </a:t>
            </a:r>
            <a:endParaRPr lang="en-SG" sz="2500" dirty="0">
              <a:effectLst/>
              <a:ea typeface="Times New Roman" panose="02020603050405020304" pitchFamily="18" charset="0"/>
            </a:endParaRPr>
          </a:p>
          <a:p>
            <a:pPr marL="0" indent="0" algn="just">
              <a:buNone/>
            </a:pPr>
            <a:r>
              <a:rPr lang="en-US" sz="2500" dirty="0">
                <a:effectLst/>
                <a:ea typeface="Times New Roman" panose="02020603050405020304" pitchFamily="18" charset="0"/>
              </a:rPr>
              <a:t>An employee who commits a clear breach of this company policy will be subject to the company disciplinary procedure as appropriate. </a:t>
            </a:r>
            <a:endParaRPr lang="en-SG" sz="2500" dirty="0">
              <a:effectLst/>
              <a:ea typeface="Times New Roman" panose="02020603050405020304" pitchFamily="18" charset="0"/>
            </a:endParaRPr>
          </a:p>
          <a:p>
            <a:pPr marL="0" indent="0" algn="just">
              <a:buNone/>
            </a:pPr>
            <a:endParaRPr lang="en-SG" sz="2500" dirty="0">
              <a:effectLst/>
              <a:ea typeface="Times New Roman" panose="02020603050405020304" pitchFamily="18" charset="0"/>
            </a:endParaRPr>
          </a:p>
          <a:p>
            <a:pPr>
              <a:buNone/>
            </a:pPr>
            <a:endParaRPr lang="en-US" sz="1300" dirty="0"/>
          </a:p>
          <a:p>
            <a:endParaRPr lang="en-US" dirty="0"/>
          </a:p>
          <a:p>
            <a:endParaRPr lang="en-US" dirty="0"/>
          </a:p>
        </p:txBody>
      </p:sp>
    </p:spTree>
    <p:extLst>
      <p:ext uri="{BB962C8B-B14F-4D97-AF65-F5344CB8AC3E}">
        <p14:creationId xmlns:p14="http://schemas.microsoft.com/office/powerpoint/2010/main" val="1298703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762000"/>
            <a:ext cx="5829300" cy="609600"/>
          </a:xfrm>
        </p:spPr>
        <p:txBody>
          <a:bodyPr>
            <a:normAutofit/>
          </a:bodyPr>
          <a:lstStyle/>
          <a:p>
            <a:pPr algn="ctr"/>
            <a:r>
              <a:rPr lang="en-US" sz="2400" b="1" u="sng" dirty="0">
                <a:latin typeface="Constantia" panose="02030602050306030303" pitchFamily="18" charset="0"/>
              </a:rPr>
              <a:t>ABOUT SENG HENG GROUP</a:t>
            </a:r>
          </a:p>
        </p:txBody>
      </p:sp>
      <p:sp>
        <p:nvSpPr>
          <p:cNvPr id="3" name="Content Placeholder 2"/>
          <p:cNvSpPr>
            <a:spLocks noGrp="1"/>
          </p:cNvSpPr>
          <p:nvPr>
            <p:ph idx="1"/>
          </p:nvPr>
        </p:nvSpPr>
        <p:spPr>
          <a:xfrm>
            <a:off x="228600" y="1371600"/>
            <a:ext cx="6400800" cy="6858000"/>
          </a:xfrm>
        </p:spPr>
        <p:txBody>
          <a:bodyPr>
            <a:normAutofit fontScale="32500" lnSpcReduction="20000"/>
          </a:bodyPr>
          <a:lstStyle/>
          <a:p>
            <a:pPr>
              <a:buFont typeface="Arial" charset="0"/>
              <a:buChar char="•"/>
            </a:pPr>
            <a:r>
              <a:rPr lang="en-US" sz="3000" dirty="0"/>
              <a:t>Seng Heng Group is a BIZSAFE STAR certified company with a team of highly experienced and committed personnel</a:t>
            </a:r>
          </a:p>
          <a:p>
            <a:pPr>
              <a:buFont typeface="Arial" charset="0"/>
              <a:buChar char="•"/>
            </a:pPr>
            <a:endParaRPr lang="en-US" sz="3000" dirty="0"/>
          </a:p>
          <a:p>
            <a:pPr>
              <a:buFont typeface="Arial" charset="0"/>
              <a:buChar char="•"/>
            </a:pPr>
            <a:r>
              <a:rPr lang="en-US" sz="3000" dirty="0"/>
              <a:t>Seng Heng Group 7 days a week 365 days a year 24/7  to ensure that all over client’s requirements are expeditiously and effectively met.</a:t>
            </a:r>
          </a:p>
          <a:p>
            <a:pPr>
              <a:buFont typeface="Arial" charset="0"/>
              <a:buChar char="•"/>
            </a:pPr>
            <a:endParaRPr lang="en-US" sz="3000" dirty="0"/>
          </a:p>
          <a:p>
            <a:pPr>
              <a:buFont typeface="Arial" charset="0"/>
              <a:buChar char="•"/>
            </a:pPr>
            <a:r>
              <a:rPr lang="en-US" sz="3000" dirty="0"/>
              <a:t>Seng Heng Group has been registered and operating in Singapore since 2022</a:t>
            </a:r>
          </a:p>
          <a:p>
            <a:pPr>
              <a:buFont typeface="Arial" charset="0"/>
              <a:buChar char="•"/>
            </a:pPr>
            <a:endParaRPr lang="en-US" sz="3000" dirty="0"/>
          </a:p>
          <a:p>
            <a:pPr>
              <a:buFont typeface="Arial" charset="0"/>
              <a:buChar char="•"/>
            </a:pPr>
            <a:r>
              <a:rPr lang="en-US" sz="3000" dirty="0"/>
              <a:t>Seng Heng Group continued to upgrade ourselves to BIZSAFE STAR</a:t>
            </a:r>
          </a:p>
          <a:p>
            <a:pPr>
              <a:buFont typeface="Arial" charset="0"/>
              <a:buChar char="•"/>
            </a:pPr>
            <a:endParaRPr lang="en-US" sz="3000" dirty="0"/>
          </a:p>
          <a:p>
            <a:pPr>
              <a:buFont typeface="Arial" charset="0"/>
              <a:buChar char="•"/>
            </a:pPr>
            <a:r>
              <a:rPr lang="en-US" sz="3000" dirty="0"/>
              <a:t>The company continuously enhances its scope of services and quality improvement.</a:t>
            </a:r>
          </a:p>
          <a:p>
            <a:pPr marL="0" indent="0">
              <a:buNone/>
            </a:pPr>
            <a:r>
              <a:rPr lang="en-SG" sz="3000" dirty="0">
                <a:effectLst/>
                <a:ea typeface="DengXian" panose="02010600030101010101" pitchFamily="2" charset="-122"/>
              </a:rPr>
              <a:t> </a:t>
            </a:r>
          </a:p>
          <a:p>
            <a:r>
              <a:rPr lang="en-SG" sz="3000" dirty="0">
                <a:effectLst/>
                <a:ea typeface="DengXian" panose="02010600030101010101" pitchFamily="2" charset="-122"/>
              </a:rPr>
              <a:t>Projects include but are not limited to piping, coded welders(specialized in hull fabrication, preparing cutting and plan drawings and steel plate fabrication), hydraulic &amp; mechanical repairs/conversions/additions at various shipyards, manpower supply in Singapore and offshore (Anchorage). </a:t>
            </a:r>
          </a:p>
          <a:p>
            <a:pPr marL="0" indent="0">
              <a:buNone/>
            </a:pPr>
            <a:endParaRPr lang="en-SG" sz="3000" dirty="0">
              <a:effectLst/>
              <a:ea typeface="DengXian" panose="02010600030101010101" pitchFamily="2" charset="-122"/>
            </a:endParaRPr>
          </a:p>
          <a:p>
            <a:r>
              <a:rPr lang="en-SG" sz="3000" dirty="0">
                <a:effectLst/>
                <a:ea typeface="DengXian" panose="02010600030101010101" pitchFamily="2" charset="-122"/>
              </a:rPr>
              <a:t>Manpower can be on a daily/hourly rate or a project to project basis if we are carrying out the full scope of works.</a:t>
            </a:r>
          </a:p>
          <a:p>
            <a:pPr marL="0" indent="0">
              <a:buNone/>
            </a:pPr>
            <a:r>
              <a:rPr lang="en-SG" sz="3000" dirty="0">
                <a:effectLst/>
                <a:ea typeface="DengXian" panose="02010600030101010101" pitchFamily="2" charset="-122"/>
              </a:rPr>
              <a:t> </a:t>
            </a:r>
          </a:p>
          <a:p>
            <a:r>
              <a:rPr lang="en-SG" sz="3000" dirty="0">
                <a:effectLst/>
                <a:ea typeface="DengXian" panose="02010600030101010101" pitchFamily="2" charset="-122"/>
              </a:rPr>
              <a:t>We provide competent skilled mechanical, electrical &amp; hydraulic specialists, piping engineers, fitters and Supervisors, welders and multi skilled general workers. </a:t>
            </a:r>
          </a:p>
          <a:p>
            <a:pPr marL="0" indent="0">
              <a:buNone/>
            </a:pPr>
            <a:endParaRPr lang="en-SG" sz="3000" dirty="0">
              <a:effectLst/>
              <a:ea typeface="DengXian" panose="02010600030101010101" pitchFamily="2" charset="-122"/>
            </a:endParaRPr>
          </a:p>
          <a:p>
            <a:r>
              <a:rPr lang="en-SG" sz="3000" dirty="0">
                <a:effectLst/>
                <a:ea typeface="DengXian" panose="02010600030101010101" pitchFamily="2" charset="-122"/>
              </a:rPr>
              <a:t>Certified welders can be SMAW, FCAW, &amp; GTAW - 3G, 4G, 6G &amp; 6GR depending on what is required from the client.  </a:t>
            </a:r>
          </a:p>
          <a:p>
            <a:pPr marL="0" indent="0">
              <a:buNone/>
            </a:pPr>
            <a:endParaRPr lang="en-SG" sz="3000" dirty="0">
              <a:effectLst/>
              <a:ea typeface="DengXian" panose="02010600030101010101" pitchFamily="2" charset="-122"/>
            </a:endParaRPr>
          </a:p>
          <a:p>
            <a:r>
              <a:rPr lang="en-SG" sz="3000" dirty="0">
                <a:effectLst/>
                <a:ea typeface="DengXian" panose="02010600030101010101" pitchFamily="2" charset="-122"/>
              </a:rPr>
              <a:t>Electrical specialists for terminations, cable runs, electrical hot works and panel removal/installation(we can also get the fabrication of the panel/s done if required).</a:t>
            </a:r>
          </a:p>
          <a:p>
            <a:r>
              <a:rPr lang="en-SG" sz="3000" dirty="0">
                <a:effectLst/>
                <a:ea typeface="DengXian" panose="02010600030101010101" pitchFamily="2" charset="-122"/>
              </a:rPr>
              <a:t> </a:t>
            </a:r>
          </a:p>
          <a:p>
            <a:r>
              <a:rPr lang="en-SG" sz="3000" b="1" dirty="0">
                <a:effectLst/>
                <a:ea typeface="DengXian" panose="02010600030101010101" pitchFamily="2" charset="-122"/>
              </a:rPr>
              <a:t>We have previously or currently supply to the following companies as-well as the companies mentioned in the company profile attached: </a:t>
            </a:r>
            <a:endParaRPr lang="en-SG" sz="3000" dirty="0">
              <a:effectLst/>
              <a:ea typeface="DengXian" panose="02010600030101010101" pitchFamily="2" charset="-122"/>
            </a:endParaRPr>
          </a:p>
          <a:p>
            <a:pPr marL="0" indent="0">
              <a:buNone/>
            </a:pPr>
            <a:endParaRPr lang="en-SG" sz="3000" dirty="0">
              <a:effectLst/>
              <a:ea typeface="DengXian" panose="02010600030101010101" pitchFamily="2" charset="-122"/>
            </a:endParaRPr>
          </a:p>
          <a:p>
            <a:r>
              <a:rPr lang="en-SG" sz="3000" dirty="0">
                <a:effectLst/>
                <a:ea typeface="DengXian" panose="02010600030101010101" pitchFamily="2" charset="-122"/>
              </a:rPr>
              <a:t>ASL Shipyard Pte Ltd - Supply of manpower to assist with vessel repair, dry dockings and new builds </a:t>
            </a:r>
          </a:p>
          <a:p>
            <a:pPr marL="0" indent="0">
              <a:buNone/>
            </a:pPr>
            <a:endParaRPr lang="en-SG" sz="3000" dirty="0">
              <a:effectLst/>
              <a:ea typeface="DengXian" panose="02010600030101010101" pitchFamily="2" charset="-122"/>
            </a:endParaRPr>
          </a:p>
          <a:p>
            <a:r>
              <a:rPr lang="en-SG" sz="3000" dirty="0" err="1">
                <a:effectLst/>
                <a:ea typeface="DengXian" panose="02010600030101010101" pitchFamily="2" charset="-122"/>
              </a:rPr>
              <a:t>Seatrium</a:t>
            </a:r>
            <a:r>
              <a:rPr lang="en-SG" sz="3000" dirty="0">
                <a:effectLst/>
                <a:ea typeface="DengXian" panose="02010600030101010101" pitchFamily="2" charset="-122"/>
              </a:rPr>
              <a:t> Pte Ltd - Supply of manpower to Piping and Mechanical Technicians at Tuas Yard.</a:t>
            </a:r>
          </a:p>
          <a:p>
            <a:pPr marL="0" indent="0">
              <a:buNone/>
            </a:pPr>
            <a:endParaRPr lang="en-SG" sz="3000" dirty="0">
              <a:effectLst/>
              <a:ea typeface="DengXian" panose="02010600030101010101" pitchFamily="2" charset="-122"/>
            </a:endParaRPr>
          </a:p>
          <a:p>
            <a:r>
              <a:rPr lang="en-SG" sz="3000" dirty="0">
                <a:ea typeface="DengXian" panose="02010600030101010101" pitchFamily="2" charset="-122"/>
              </a:rPr>
              <a:t>Strategic</a:t>
            </a:r>
            <a:r>
              <a:rPr lang="en-SG" sz="3000" dirty="0">
                <a:effectLst/>
                <a:ea typeface="DengXian" panose="02010600030101010101" pitchFamily="2" charset="-122"/>
              </a:rPr>
              <a:t> Marine group- Supply of manpower to Piping and Fabrications work.</a:t>
            </a:r>
          </a:p>
          <a:p>
            <a:endParaRPr lang="en-SG" sz="3000" dirty="0">
              <a:effectLst/>
              <a:ea typeface="DengXian" panose="02010600030101010101" pitchFamily="2" charset="-122"/>
            </a:endParaRPr>
          </a:p>
          <a:p>
            <a:r>
              <a:rPr lang="en-US" sz="3200" dirty="0">
                <a:latin typeface="Constantia" panose="02030602050306030303" pitchFamily="18" charset="0"/>
              </a:rPr>
              <a:t>Global Offshore Supply &amp; Engineering Pte Ltd</a:t>
            </a:r>
            <a:r>
              <a:rPr lang="en-SG" sz="3000" dirty="0">
                <a:latin typeface="Constantia" panose="02030602050306030303" pitchFamily="18" charset="0"/>
                <a:ea typeface="DengXian" panose="02010600030101010101" pitchFamily="2" charset="-122"/>
              </a:rPr>
              <a:t>- </a:t>
            </a:r>
            <a:r>
              <a:rPr lang="en-SG" sz="3000" dirty="0">
                <a:effectLst/>
                <a:ea typeface="DengXian" panose="02010600030101010101" pitchFamily="2" charset="-122"/>
              </a:rPr>
              <a:t>Supply of manpower to assist with vessel repair, dry dockings and new builds</a:t>
            </a:r>
          </a:p>
          <a:p>
            <a:pPr marL="0" indent="0">
              <a:buNone/>
            </a:pPr>
            <a:r>
              <a:rPr lang="en-SG" sz="3000" dirty="0">
                <a:effectLst/>
                <a:ea typeface="DengXian" panose="02010600030101010101" pitchFamily="2" charset="-122"/>
              </a:rPr>
              <a:t> </a:t>
            </a:r>
          </a:p>
          <a:p>
            <a:r>
              <a:rPr lang="en-SG" sz="3000" dirty="0">
                <a:ea typeface="DengXian" panose="02010600030101010101" pitchFamily="2" charset="-122"/>
              </a:rPr>
              <a:t>Seagull Group of company- </a:t>
            </a:r>
            <a:r>
              <a:rPr lang="en-SG" sz="3000" dirty="0">
                <a:effectLst/>
                <a:ea typeface="DengXian" panose="02010600030101010101" pitchFamily="2" charset="-122"/>
              </a:rPr>
              <a:t>Supply of manpower to Piping and Fabrications work and Mechanical Technicians</a:t>
            </a:r>
          </a:p>
          <a:p>
            <a:endParaRPr lang="en-SG" sz="3000" dirty="0">
              <a:effectLst/>
              <a:ea typeface="DengXian" panose="02010600030101010101" pitchFamily="2" charset="-122"/>
            </a:endParaRPr>
          </a:p>
          <a:p>
            <a:endParaRPr lang="en-SG" sz="3000" dirty="0">
              <a:effectLst/>
              <a:ea typeface="DengXian" panose="02010600030101010101" pitchFamily="2" charset="-122"/>
            </a:endParaRPr>
          </a:p>
          <a:p>
            <a:endParaRPr lang="en-SG" sz="3000" dirty="0">
              <a:effectLst/>
              <a:ea typeface="DengXian" panose="02010600030101010101" pitchFamily="2" charset="-122"/>
            </a:endParaRPr>
          </a:p>
          <a:p>
            <a:pPr marL="0" indent="0">
              <a:buNone/>
            </a:pPr>
            <a:r>
              <a:rPr lang="en-SG" sz="3000" dirty="0">
                <a:effectLst/>
                <a:ea typeface="DengXian" panose="02010600030101010101" pitchFamily="2" charset="-122"/>
              </a:rPr>
              <a:t> </a:t>
            </a:r>
          </a:p>
          <a:p>
            <a:pPr>
              <a:buNone/>
            </a:pPr>
            <a:endParaRPr lang="en-US" dirty="0"/>
          </a:p>
          <a:p>
            <a:endParaRPr lang="en-US" dirty="0"/>
          </a:p>
          <a:p>
            <a:pPr>
              <a:buNone/>
            </a:pPr>
            <a:endParaRPr lang="en-US" dirty="0"/>
          </a:p>
        </p:txBody>
      </p:sp>
    </p:spTree>
    <p:extLst>
      <p:ext uri="{BB962C8B-B14F-4D97-AF65-F5344CB8AC3E}">
        <p14:creationId xmlns:p14="http://schemas.microsoft.com/office/powerpoint/2010/main" val="28734680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1143000"/>
            <a:ext cx="6172200" cy="838200"/>
          </a:xfrm>
        </p:spPr>
        <p:txBody>
          <a:bodyPr>
            <a:normAutofit/>
          </a:bodyPr>
          <a:lstStyle/>
          <a:p>
            <a:pPr algn="ctr"/>
            <a:r>
              <a:rPr lang="en-US" sz="2400" b="1" u="sng" dirty="0">
                <a:latin typeface="+mn-lt"/>
              </a:rPr>
              <a:t>ANTIBRIBERY &amp; CORRUPTION(ABC) POLICY</a:t>
            </a:r>
          </a:p>
        </p:txBody>
      </p:sp>
      <p:sp>
        <p:nvSpPr>
          <p:cNvPr id="3" name="Content Placeholder 2"/>
          <p:cNvSpPr>
            <a:spLocks noGrp="1"/>
          </p:cNvSpPr>
          <p:nvPr>
            <p:ph idx="1"/>
          </p:nvPr>
        </p:nvSpPr>
        <p:spPr/>
        <p:txBody>
          <a:bodyPr>
            <a:normAutofit/>
          </a:bodyPr>
          <a:lstStyle/>
          <a:p>
            <a:pPr marL="0" indent="0">
              <a:buNone/>
            </a:pPr>
            <a:r>
              <a:rPr lang="en-US" sz="1800" b="1" dirty="0">
                <a:effectLst/>
                <a:latin typeface="Arial" panose="020B0604020202020204" pitchFamily="34" charset="0"/>
                <a:ea typeface="Times New Roman" panose="02020603050405020304" pitchFamily="18" charset="0"/>
              </a:rPr>
              <a:t> </a:t>
            </a:r>
            <a:r>
              <a:rPr lang="en-US" sz="1300" b="1" dirty="0">
                <a:effectLst/>
                <a:ea typeface="Times New Roman" panose="02020603050405020304" pitchFamily="18" charset="0"/>
              </a:rPr>
              <a:t> </a:t>
            </a:r>
            <a:endParaRPr lang="en-SG" sz="1300" dirty="0">
              <a:effectLst/>
              <a:ea typeface="Times New Roman" panose="02020603050405020304" pitchFamily="18" charset="0"/>
            </a:endParaRPr>
          </a:p>
          <a:p>
            <a:r>
              <a:rPr lang="en-US" sz="1300" dirty="0">
                <a:solidFill>
                  <a:srgbClr val="363636"/>
                </a:solidFill>
                <a:ea typeface="Times New Roman" panose="02020603050405020304" pitchFamily="18" charset="0"/>
              </a:rPr>
              <a:t>Seng Heng Group </a:t>
            </a:r>
            <a:r>
              <a:rPr lang="en-US" sz="1300" dirty="0">
                <a:effectLst/>
                <a:ea typeface="Times New Roman" panose="02020603050405020304" pitchFamily="18" charset="0"/>
              </a:rPr>
              <a:t>is committed to conducting business in an ethical and honest manner and is committed to implementing and enforcing systems that ensure bribery is prevented.</a:t>
            </a:r>
            <a:endParaRPr lang="en-SG" sz="1300" dirty="0">
              <a:effectLst/>
              <a:ea typeface="Times New Roman" panose="02020603050405020304" pitchFamily="18" charset="0"/>
            </a:endParaRPr>
          </a:p>
          <a:p>
            <a:endParaRPr lang="en-SG" sz="1300" dirty="0">
              <a:effectLst/>
              <a:ea typeface="Times New Roman" panose="02020603050405020304" pitchFamily="18" charset="0"/>
            </a:endParaRPr>
          </a:p>
          <a:p>
            <a:r>
              <a:rPr lang="en-US" sz="1300" dirty="0">
                <a:solidFill>
                  <a:srgbClr val="363636"/>
                </a:solidFill>
                <a:ea typeface="Times New Roman" panose="02020603050405020304" pitchFamily="18" charset="0"/>
              </a:rPr>
              <a:t>Seng Heng Group </a:t>
            </a:r>
            <a:r>
              <a:rPr lang="en-US" sz="1300" dirty="0">
                <a:effectLst/>
                <a:ea typeface="Times New Roman" panose="02020603050405020304" pitchFamily="18" charset="0"/>
              </a:rPr>
              <a:t>has zero-tolerance for bribery and corrupt activities. We are committed to acting professionally, fairly, and with integrity in all business dealings and relationships.</a:t>
            </a:r>
          </a:p>
          <a:p>
            <a:pPr marL="0" indent="0">
              <a:buNone/>
            </a:pPr>
            <a:r>
              <a:rPr lang="en-US" sz="1300" dirty="0">
                <a:effectLst/>
                <a:ea typeface="Times New Roman" panose="02020603050405020304" pitchFamily="18" charset="0"/>
              </a:rPr>
              <a:t> </a:t>
            </a:r>
            <a:endParaRPr lang="en-SG" sz="1300" dirty="0">
              <a:effectLst/>
              <a:ea typeface="Times New Roman" panose="02020603050405020304" pitchFamily="18" charset="0"/>
            </a:endParaRPr>
          </a:p>
          <a:p>
            <a:r>
              <a:rPr lang="en-US" sz="1300" dirty="0">
                <a:solidFill>
                  <a:srgbClr val="363636"/>
                </a:solidFill>
                <a:ea typeface="Times New Roman" panose="02020603050405020304" pitchFamily="18" charset="0"/>
              </a:rPr>
              <a:t>Seng Heng Group </a:t>
            </a:r>
            <a:r>
              <a:rPr lang="en-US" sz="1300" dirty="0">
                <a:effectLst/>
                <a:ea typeface="Times New Roman" panose="02020603050405020304" pitchFamily="18" charset="0"/>
              </a:rPr>
              <a:t>will constantly uphold all laws relating to anti-bribery and corruption in Singapore. We are bound by the laws of Singapore, including the Singapore Prevention of Corruption Act (PCA).</a:t>
            </a:r>
          </a:p>
          <a:p>
            <a:pPr marL="0" indent="0">
              <a:buNone/>
            </a:pPr>
            <a:endParaRPr lang="en-SG" sz="1300" dirty="0">
              <a:effectLst/>
              <a:ea typeface="Times New Roman" panose="02020603050405020304" pitchFamily="18" charset="0"/>
            </a:endParaRPr>
          </a:p>
          <a:p>
            <a:r>
              <a:rPr lang="en-US" sz="1300" dirty="0">
                <a:solidFill>
                  <a:srgbClr val="363636"/>
                </a:solidFill>
                <a:ea typeface="Times New Roman" panose="02020603050405020304" pitchFamily="18" charset="0"/>
              </a:rPr>
              <a:t>Seng Heng Group </a:t>
            </a:r>
            <a:r>
              <a:rPr lang="en-US" sz="1300" dirty="0">
                <a:effectLst/>
                <a:ea typeface="Times New Roman" panose="02020603050405020304" pitchFamily="18" charset="0"/>
              </a:rPr>
              <a:t>recognizes that bribery and corruption are punishable by imprisonment and/or a fine. If our company is discovered to have taken part in corrupt activities, we may be subjected to an unlimited fine, be excluded from tendering for public contracts, and face serious damage to our reputation. It is with this in mind that we commit to preventing bribery and corruption in our business and take our legal responsibilities seriously.</a:t>
            </a:r>
            <a:endParaRPr lang="en-SG" sz="1300" dirty="0">
              <a:effectLst/>
              <a:ea typeface="Times New Roman" panose="02020603050405020304" pitchFamily="18" charset="0"/>
            </a:endParaRPr>
          </a:p>
          <a:p>
            <a:pPr marL="0" indent="0">
              <a:buNone/>
            </a:pPr>
            <a:r>
              <a:rPr lang="en-US" sz="1300" dirty="0">
                <a:effectLst/>
                <a:ea typeface="Times New Roman" panose="02020603050405020304" pitchFamily="18" charset="0"/>
              </a:rPr>
              <a:t> </a:t>
            </a:r>
            <a:endParaRPr lang="en-SG" sz="1300" dirty="0">
              <a:effectLst/>
              <a:ea typeface="Times New Roman" panose="02020603050405020304" pitchFamily="18" charset="0"/>
            </a:endParaRPr>
          </a:p>
          <a:p>
            <a:r>
              <a:rPr lang="en-US" sz="1300" dirty="0">
                <a:effectLst/>
                <a:ea typeface="Times New Roman" panose="02020603050405020304" pitchFamily="18" charset="0"/>
              </a:rPr>
              <a:t>We must at all times comply with the ABC Policy and relevant anti-bribery and corruption laws in Singapore. </a:t>
            </a:r>
            <a:endParaRPr lang="en-SG" sz="1300" dirty="0">
              <a:effectLst/>
              <a:ea typeface="Times New Roman" panose="02020603050405020304" pitchFamily="18" charset="0"/>
            </a:endParaRPr>
          </a:p>
          <a:p>
            <a:pPr>
              <a:buNone/>
            </a:pPr>
            <a:endParaRPr lang="en-US" sz="1300" dirty="0"/>
          </a:p>
          <a:p>
            <a:endParaRPr lang="en-US" dirty="0"/>
          </a:p>
          <a:p>
            <a:endParaRPr lang="en-US" dirty="0"/>
          </a:p>
        </p:txBody>
      </p:sp>
    </p:spTree>
    <p:extLst>
      <p:ext uri="{BB962C8B-B14F-4D97-AF65-F5344CB8AC3E}">
        <p14:creationId xmlns:p14="http://schemas.microsoft.com/office/powerpoint/2010/main" val="2109765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1143000"/>
            <a:ext cx="6172200" cy="838200"/>
          </a:xfrm>
        </p:spPr>
        <p:txBody>
          <a:bodyPr>
            <a:normAutofit/>
          </a:bodyPr>
          <a:lstStyle/>
          <a:p>
            <a:pPr algn="ctr"/>
            <a:r>
              <a:rPr lang="en-US" sz="2400" b="1" u="sng" dirty="0">
                <a:latin typeface="Constantia" panose="02030602050306030303" pitchFamily="18" charset="0"/>
              </a:rPr>
              <a:t>STRENGTHS AND VISION OF SENG HENG GROUP.</a:t>
            </a:r>
          </a:p>
        </p:txBody>
      </p:sp>
      <p:sp>
        <p:nvSpPr>
          <p:cNvPr id="3" name="Content Placeholder 2"/>
          <p:cNvSpPr>
            <a:spLocks noGrp="1"/>
          </p:cNvSpPr>
          <p:nvPr>
            <p:ph idx="1"/>
          </p:nvPr>
        </p:nvSpPr>
        <p:spPr/>
        <p:txBody>
          <a:bodyPr>
            <a:normAutofit/>
          </a:bodyPr>
          <a:lstStyle/>
          <a:p>
            <a:r>
              <a:rPr lang="en-US" sz="1200" dirty="0"/>
              <a:t>Short lead time for new product development/s</a:t>
            </a:r>
          </a:p>
          <a:p>
            <a:endParaRPr lang="en-US" sz="1200" dirty="0"/>
          </a:p>
          <a:p>
            <a:r>
              <a:rPr lang="en-US" sz="1200" dirty="0"/>
              <a:t>Continuous technology upgrades</a:t>
            </a:r>
          </a:p>
          <a:p>
            <a:endParaRPr lang="en-US" sz="1200" dirty="0"/>
          </a:p>
          <a:p>
            <a:r>
              <a:rPr lang="en-US" sz="1200" dirty="0"/>
              <a:t>Progressive employee upskill</a:t>
            </a:r>
          </a:p>
          <a:p>
            <a:endParaRPr lang="en-US" sz="1200" dirty="0"/>
          </a:p>
          <a:p>
            <a:r>
              <a:rPr lang="en-US" sz="1200" dirty="0"/>
              <a:t>Continue to provide a skilled and committed work force</a:t>
            </a:r>
          </a:p>
          <a:p>
            <a:pPr marL="0" indent="0">
              <a:buNone/>
            </a:pPr>
            <a:endParaRPr lang="en-US" sz="1200" dirty="0"/>
          </a:p>
          <a:p>
            <a:r>
              <a:rPr lang="en-US" sz="1200" dirty="0"/>
              <a:t>To achieve customer satisfaction by providing quality services on budget and delivered on time.</a:t>
            </a:r>
          </a:p>
          <a:p>
            <a:endParaRPr lang="en-US" sz="1200" dirty="0"/>
          </a:p>
          <a:p>
            <a:r>
              <a:rPr lang="en-US" sz="1200" dirty="0"/>
              <a:t>To maintain long-term relationships with customers, suppliers &amp; employees </a:t>
            </a:r>
          </a:p>
          <a:p>
            <a:endParaRPr lang="en-US" sz="1200" dirty="0"/>
          </a:p>
          <a:p>
            <a:r>
              <a:rPr lang="en-US" sz="1200" dirty="0"/>
              <a:t>Continue to provide safely delivered projects and safety conscious personnel</a:t>
            </a:r>
          </a:p>
          <a:p>
            <a:endParaRPr lang="en-US" sz="1200" dirty="0"/>
          </a:p>
          <a:p>
            <a:r>
              <a:rPr lang="en-US" sz="1200" dirty="0"/>
              <a:t> Grow our customer base throughout the marine industry in Singapore both for project based work and providing personnel while maintaining our high quality and safety standards while still meeting our customers commercial requirements</a:t>
            </a:r>
          </a:p>
          <a:p>
            <a:endParaRPr lang="en-US" sz="1200" dirty="0"/>
          </a:p>
          <a:p>
            <a:r>
              <a:rPr lang="en-US" sz="1200" dirty="0"/>
              <a:t>Ability to adapt to difficult and unusual requests and assist with solutions</a:t>
            </a:r>
          </a:p>
          <a:p>
            <a:endParaRPr lang="en-US" dirty="0"/>
          </a:p>
          <a:p>
            <a:pPr marL="0" indent="0">
              <a:buNone/>
            </a:pPr>
            <a:endParaRPr lang="en-US" dirty="0"/>
          </a:p>
        </p:txBody>
      </p:sp>
    </p:spTree>
    <p:extLst>
      <p:ext uri="{BB962C8B-B14F-4D97-AF65-F5344CB8AC3E}">
        <p14:creationId xmlns:p14="http://schemas.microsoft.com/office/powerpoint/2010/main" val="3251866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1143000"/>
            <a:ext cx="6172200" cy="762000"/>
          </a:xfrm>
        </p:spPr>
        <p:txBody>
          <a:bodyPr>
            <a:normAutofit/>
          </a:bodyPr>
          <a:lstStyle/>
          <a:p>
            <a:pPr algn="ctr"/>
            <a:r>
              <a:rPr lang="en-US" sz="2400" b="1" u="sng" dirty="0">
                <a:latin typeface="+mn-lt"/>
              </a:rPr>
              <a:t>CAPABILITIES</a:t>
            </a:r>
            <a:endParaRPr lang="en-US" sz="2400" dirty="0">
              <a:latin typeface="+mn-lt"/>
            </a:endParaRPr>
          </a:p>
        </p:txBody>
      </p:sp>
      <p:sp>
        <p:nvSpPr>
          <p:cNvPr id="3" name="Content Placeholder 2"/>
          <p:cNvSpPr>
            <a:spLocks noGrp="1"/>
          </p:cNvSpPr>
          <p:nvPr>
            <p:ph idx="1"/>
          </p:nvPr>
        </p:nvSpPr>
        <p:spPr/>
        <p:txBody>
          <a:bodyPr>
            <a:normAutofit/>
          </a:bodyPr>
          <a:lstStyle/>
          <a:p>
            <a:pPr>
              <a:buFont typeface="Arial" charset="0"/>
              <a:buChar char="•"/>
            </a:pPr>
            <a:r>
              <a:rPr lang="en-US" sz="1200" dirty="0"/>
              <a:t>Piping Projects</a:t>
            </a:r>
          </a:p>
          <a:p>
            <a:pPr lvl="0"/>
            <a:r>
              <a:rPr lang="en-US" sz="1200" dirty="0"/>
              <a:t>Air Vent, Sounding &amp; Filling</a:t>
            </a:r>
          </a:p>
          <a:p>
            <a:pPr lvl="0"/>
            <a:r>
              <a:rPr lang="en-US" sz="1200" dirty="0"/>
              <a:t>Ship Fuel Oil (Services &amp; O/F) System</a:t>
            </a:r>
          </a:p>
          <a:p>
            <a:pPr lvl="0"/>
            <a:r>
              <a:rPr lang="en-US" sz="1200" dirty="0"/>
              <a:t>Fuel Oil Transfer System  </a:t>
            </a:r>
          </a:p>
          <a:p>
            <a:pPr lvl="0"/>
            <a:r>
              <a:rPr lang="en-US" sz="1200" dirty="0"/>
              <a:t>Bilge, Ballast and Fire Main System  </a:t>
            </a:r>
          </a:p>
          <a:p>
            <a:pPr lvl="0"/>
            <a:r>
              <a:rPr lang="en-US" sz="1200" dirty="0"/>
              <a:t>Compress Air System (Starting, Service &amp; Working) </a:t>
            </a:r>
          </a:p>
          <a:p>
            <a:pPr lvl="0"/>
            <a:r>
              <a:rPr lang="en-US" sz="1200" dirty="0"/>
              <a:t>Ship's Lube Oil System                                                  </a:t>
            </a:r>
          </a:p>
          <a:p>
            <a:pPr lvl="0"/>
            <a:r>
              <a:rPr lang="en-US" sz="1200" dirty="0"/>
              <a:t>Exhaust System + Mist Pipes </a:t>
            </a:r>
          </a:p>
          <a:p>
            <a:pPr lvl="0"/>
            <a:r>
              <a:rPr lang="en-US" sz="1200" dirty="0"/>
              <a:t>Domestic FW / HW / SW Sanitary System</a:t>
            </a:r>
          </a:p>
          <a:p>
            <a:pPr lvl="0"/>
            <a:r>
              <a:rPr lang="en-US" sz="1200" dirty="0"/>
              <a:t>Domestic Black and Gray Water System</a:t>
            </a:r>
          </a:p>
          <a:p>
            <a:pPr lvl="0"/>
            <a:r>
              <a:rPr lang="en-US" sz="1200" dirty="0"/>
              <a:t>External Scupper System </a:t>
            </a:r>
          </a:p>
          <a:p>
            <a:pPr lvl="0"/>
            <a:r>
              <a:rPr lang="en-US" sz="1200" dirty="0"/>
              <a:t>Hydraulic Quick Closing Valve System                                    </a:t>
            </a:r>
          </a:p>
          <a:p>
            <a:r>
              <a:rPr lang="en-US" sz="1200" dirty="0"/>
              <a:t> Oil Bilge System</a:t>
            </a:r>
          </a:p>
          <a:p>
            <a:pPr>
              <a:buFont typeface="Arial" charset="0"/>
              <a:buChar char="•"/>
            </a:pPr>
            <a:endParaRPr lang="en-US" dirty="0">
              <a:latin typeface="Bookman Old Style" pitchFamily="18" charset="0"/>
            </a:endParaRPr>
          </a:p>
        </p:txBody>
      </p:sp>
    </p:spTree>
    <p:extLst>
      <p:ext uri="{BB962C8B-B14F-4D97-AF65-F5344CB8AC3E}">
        <p14:creationId xmlns:p14="http://schemas.microsoft.com/office/powerpoint/2010/main" val="4173384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048000"/>
            <a:ext cx="6172200" cy="5943600"/>
          </a:xfrm>
        </p:spPr>
        <p:txBody>
          <a:bodyPr/>
          <a:lstStyle/>
          <a:p>
            <a:pPr>
              <a:buNone/>
            </a:pPr>
            <a:endParaRPr lang="en-US" dirty="0"/>
          </a:p>
          <a:p>
            <a:endParaRPr lang="en-US" dirty="0"/>
          </a:p>
          <a:p>
            <a:pPr>
              <a:buNone/>
            </a:pPr>
            <a:endParaRPr lang="en-US" dirty="0"/>
          </a:p>
        </p:txBody>
      </p:sp>
      <p:sp>
        <p:nvSpPr>
          <p:cNvPr id="11" name="Rectangle 10"/>
          <p:cNvSpPr/>
          <p:nvPr/>
        </p:nvSpPr>
        <p:spPr>
          <a:xfrm>
            <a:off x="685800" y="1981200"/>
            <a:ext cx="5486400" cy="646331"/>
          </a:xfrm>
          <a:prstGeom prst="rect">
            <a:avLst/>
          </a:prstGeom>
        </p:spPr>
        <p:txBody>
          <a:bodyPr wrap="square">
            <a:spAutoFit/>
          </a:bodyPr>
          <a:lstStyle/>
          <a:p>
            <a:pPr>
              <a:buFont typeface="Arial" charset="0"/>
              <a:buChar char="•"/>
            </a:pPr>
            <a:r>
              <a:rPr lang="en-US" sz="1200" dirty="0">
                <a:latin typeface="Constantia" panose="02030602050306030303" pitchFamily="18" charset="0"/>
              </a:rPr>
              <a:t>SENG HENG has Successfully completed: </a:t>
            </a:r>
          </a:p>
          <a:p>
            <a:pPr>
              <a:buFont typeface="Arial" charset="0"/>
              <a:buChar char="•"/>
            </a:pPr>
            <a:r>
              <a:rPr lang="en-US" sz="1200" b="1" dirty="0" err="1">
                <a:latin typeface="Constantia" panose="02030602050306030303" pitchFamily="18" charset="0"/>
              </a:rPr>
              <a:t>Husman</a:t>
            </a:r>
            <a:r>
              <a:rPr lang="en-US" sz="1200" b="1" dirty="0">
                <a:latin typeface="Constantia" panose="02030602050306030303" pitchFamily="18" charset="0"/>
              </a:rPr>
              <a:t> Crane Cather Block</a:t>
            </a:r>
          </a:p>
          <a:p>
            <a:pPr>
              <a:buFont typeface="Arial" charset="0"/>
              <a:buChar char="•"/>
            </a:pPr>
            <a:r>
              <a:rPr lang="en-US" sz="1200" dirty="0">
                <a:latin typeface="Constantia" panose="02030602050306030303" pitchFamily="18" charset="0"/>
              </a:rPr>
              <a:t>Project Location: Global Offshore Supply &amp; Engineering Pte Ltd </a:t>
            </a:r>
          </a:p>
        </p:txBody>
      </p:sp>
      <p:pic>
        <p:nvPicPr>
          <p:cNvPr id="5" name="Picture 4" descr="CIMG0137_0.tmp"/>
          <p:cNvPicPr>
            <a:picLocks/>
          </p:cNvPicPr>
          <p:nvPr/>
        </p:nvPicPr>
        <p:blipFill>
          <a:blip r:embed="rId2" cstate="print">
            <a:lum bright="30000" contrast="30000"/>
          </a:blip>
          <a:stretch>
            <a:fillRect/>
          </a:stretch>
        </p:blipFill>
        <p:spPr>
          <a:xfrm>
            <a:off x="457200" y="3276600"/>
            <a:ext cx="2971800" cy="2286000"/>
          </a:xfrm>
          <a:prstGeom prst="rect">
            <a:avLst/>
          </a:prstGeom>
          <a:ln>
            <a:noFill/>
          </a:ln>
          <a:effectLst>
            <a:softEdge rad="112500"/>
          </a:effectLst>
        </p:spPr>
      </p:pic>
      <p:pic>
        <p:nvPicPr>
          <p:cNvPr id="6" name="Picture 5" descr="CIMG0148_0.tmp"/>
          <p:cNvPicPr>
            <a:picLocks/>
          </p:cNvPicPr>
          <p:nvPr/>
        </p:nvPicPr>
        <p:blipFill>
          <a:blip r:embed="rId3" cstate="print">
            <a:lum bright="30000" contrast="30000"/>
          </a:blip>
          <a:stretch>
            <a:fillRect/>
          </a:stretch>
        </p:blipFill>
        <p:spPr>
          <a:xfrm>
            <a:off x="3505200" y="3276600"/>
            <a:ext cx="2971800" cy="2286000"/>
          </a:xfrm>
          <a:prstGeom prst="rect">
            <a:avLst/>
          </a:prstGeom>
          <a:ln>
            <a:noFill/>
          </a:ln>
          <a:effectLst>
            <a:softEdge rad="112500"/>
          </a:effectLst>
        </p:spPr>
      </p:pic>
      <p:pic>
        <p:nvPicPr>
          <p:cNvPr id="7" name="Picture 6" descr="CIMG0138_0.tmp"/>
          <p:cNvPicPr>
            <a:picLocks/>
          </p:cNvPicPr>
          <p:nvPr/>
        </p:nvPicPr>
        <p:blipFill>
          <a:blip r:embed="rId4" cstate="print">
            <a:lum bright="30000" contrast="30000"/>
          </a:blip>
          <a:stretch>
            <a:fillRect/>
          </a:stretch>
        </p:blipFill>
        <p:spPr>
          <a:xfrm>
            <a:off x="457200" y="5867400"/>
            <a:ext cx="2971800" cy="2438400"/>
          </a:xfrm>
          <a:prstGeom prst="rect">
            <a:avLst/>
          </a:prstGeom>
          <a:ln>
            <a:noFill/>
          </a:ln>
          <a:effectLst>
            <a:softEdge rad="112500"/>
          </a:effectLst>
        </p:spPr>
      </p:pic>
      <p:pic>
        <p:nvPicPr>
          <p:cNvPr id="8" name="Picture 7" descr="CIMG0140_0.tmp"/>
          <p:cNvPicPr>
            <a:picLocks/>
          </p:cNvPicPr>
          <p:nvPr/>
        </p:nvPicPr>
        <p:blipFill>
          <a:blip r:embed="rId5" cstate="print">
            <a:lum bright="30000" contrast="30000"/>
          </a:blip>
          <a:stretch>
            <a:fillRect/>
          </a:stretch>
        </p:blipFill>
        <p:spPr>
          <a:xfrm>
            <a:off x="3581400" y="5867400"/>
            <a:ext cx="2971800" cy="2438400"/>
          </a:xfrm>
          <a:prstGeom prst="rect">
            <a:avLst/>
          </a:prstGeom>
          <a:ln>
            <a:noFill/>
          </a:ln>
          <a:effectLst>
            <a:softEdge rad="112500"/>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895600"/>
            <a:ext cx="6172200" cy="5394960"/>
          </a:xfrm>
        </p:spPr>
        <p:txBody>
          <a:bodyPr/>
          <a:lstStyle/>
          <a:p>
            <a:pPr>
              <a:buNone/>
            </a:pPr>
            <a:endParaRPr lang="en-US" dirty="0"/>
          </a:p>
          <a:p>
            <a:endParaRPr lang="en-US" dirty="0"/>
          </a:p>
          <a:p>
            <a:pPr>
              <a:buNone/>
            </a:pPr>
            <a:endParaRPr lang="en-US" dirty="0"/>
          </a:p>
        </p:txBody>
      </p:sp>
      <p:sp>
        <p:nvSpPr>
          <p:cNvPr id="11" name="Rectangle 10"/>
          <p:cNvSpPr/>
          <p:nvPr/>
        </p:nvSpPr>
        <p:spPr>
          <a:xfrm>
            <a:off x="685800" y="1981200"/>
            <a:ext cx="5486400" cy="646331"/>
          </a:xfrm>
          <a:prstGeom prst="rect">
            <a:avLst/>
          </a:prstGeom>
        </p:spPr>
        <p:txBody>
          <a:bodyPr wrap="square">
            <a:spAutoFit/>
          </a:bodyPr>
          <a:lstStyle/>
          <a:p>
            <a:pPr>
              <a:buFont typeface="Arial" charset="0"/>
              <a:buChar char="•"/>
            </a:pPr>
            <a:r>
              <a:rPr lang="en-US" sz="1200" dirty="0">
                <a:latin typeface="Constantia" panose="02030602050306030303" pitchFamily="18" charset="0"/>
              </a:rPr>
              <a:t>SENG HENG has Successfully completed </a:t>
            </a:r>
          </a:p>
          <a:p>
            <a:pPr>
              <a:buFont typeface="Arial" charset="0"/>
              <a:buChar char="•"/>
            </a:pPr>
            <a:r>
              <a:rPr lang="en-US" sz="1200" b="1" dirty="0">
                <a:latin typeface="Constantia" panose="02030602050306030303" pitchFamily="18" charset="0"/>
              </a:rPr>
              <a:t>Vessel : Z MAGA Pipe laying barge      </a:t>
            </a:r>
          </a:p>
          <a:p>
            <a:pPr>
              <a:buFont typeface="Arial" charset="0"/>
              <a:buChar char="•"/>
            </a:pPr>
            <a:r>
              <a:rPr lang="en-US" sz="1200" dirty="0">
                <a:latin typeface="Constantia" panose="02030602050306030303" pitchFamily="18" charset="0"/>
              </a:rPr>
              <a:t>Project location : ASL Shipyard</a:t>
            </a:r>
          </a:p>
        </p:txBody>
      </p:sp>
      <p:pic>
        <p:nvPicPr>
          <p:cNvPr id="9" name="Picture 8" descr="IMG_0295_0.tmp"/>
          <p:cNvPicPr>
            <a:picLocks/>
          </p:cNvPicPr>
          <p:nvPr/>
        </p:nvPicPr>
        <p:blipFill>
          <a:blip r:embed="rId2" cstate="print">
            <a:lum bright="30000" contrast="30000"/>
          </a:blip>
          <a:stretch>
            <a:fillRect/>
          </a:stretch>
        </p:blipFill>
        <p:spPr>
          <a:xfrm>
            <a:off x="609600" y="3048000"/>
            <a:ext cx="2819400" cy="2286000"/>
          </a:xfrm>
          <a:prstGeom prst="rect">
            <a:avLst/>
          </a:prstGeom>
          <a:ln>
            <a:noFill/>
          </a:ln>
          <a:effectLst>
            <a:softEdge rad="112500"/>
          </a:effectLst>
        </p:spPr>
      </p:pic>
      <p:pic>
        <p:nvPicPr>
          <p:cNvPr id="10" name="Picture 9" descr="DSCN4369_0.tmp"/>
          <p:cNvPicPr>
            <a:picLocks/>
          </p:cNvPicPr>
          <p:nvPr/>
        </p:nvPicPr>
        <p:blipFill>
          <a:blip r:embed="rId3" cstate="print">
            <a:lum bright="20000" contrast="20000"/>
          </a:blip>
          <a:stretch>
            <a:fillRect/>
          </a:stretch>
        </p:blipFill>
        <p:spPr>
          <a:xfrm>
            <a:off x="3505200" y="3048000"/>
            <a:ext cx="2978150" cy="2254250"/>
          </a:xfrm>
          <a:prstGeom prst="rect">
            <a:avLst/>
          </a:prstGeom>
          <a:ln>
            <a:noFill/>
          </a:ln>
          <a:effectLst>
            <a:softEdge rad="112500"/>
          </a:effectLst>
        </p:spPr>
      </p:pic>
      <p:pic>
        <p:nvPicPr>
          <p:cNvPr id="12" name="Picture 11" descr="DSCN4351_0.tmp"/>
          <p:cNvPicPr>
            <a:picLocks/>
          </p:cNvPicPr>
          <p:nvPr/>
        </p:nvPicPr>
        <p:blipFill>
          <a:blip r:embed="rId4" cstate="print">
            <a:lum bright="30000" contrast="30000"/>
          </a:blip>
          <a:stretch>
            <a:fillRect/>
          </a:stretch>
        </p:blipFill>
        <p:spPr>
          <a:xfrm>
            <a:off x="609600" y="5486400"/>
            <a:ext cx="2895600" cy="2438400"/>
          </a:xfrm>
          <a:prstGeom prst="rect">
            <a:avLst/>
          </a:prstGeom>
          <a:ln>
            <a:noFill/>
          </a:ln>
          <a:effectLst>
            <a:softEdge rad="112500"/>
          </a:effectLst>
        </p:spPr>
      </p:pic>
      <p:pic>
        <p:nvPicPr>
          <p:cNvPr id="13" name="Picture 12" descr="DSCN4349_0.tmp"/>
          <p:cNvPicPr>
            <a:picLocks/>
          </p:cNvPicPr>
          <p:nvPr/>
        </p:nvPicPr>
        <p:blipFill>
          <a:blip r:embed="rId5" cstate="print">
            <a:lum bright="20000" contrast="20000"/>
          </a:blip>
          <a:stretch>
            <a:fillRect/>
          </a:stretch>
        </p:blipFill>
        <p:spPr>
          <a:xfrm>
            <a:off x="3581400" y="5486400"/>
            <a:ext cx="2895600" cy="2438400"/>
          </a:xfrm>
          <a:prstGeom prst="rect">
            <a:avLst/>
          </a:prstGeom>
          <a:ln>
            <a:noFill/>
          </a:ln>
          <a:effectLst>
            <a:softEdge rad="112500"/>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895600"/>
            <a:ext cx="6172200" cy="5394960"/>
          </a:xfrm>
        </p:spPr>
        <p:txBody>
          <a:bodyPr/>
          <a:lstStyle/>
          <a:p>
            <a:pPr>
              <a:buNone/>
            </a:pPr>
            <a:endParaRPr lang="en-US" dirty="0"/>
          </a:p>
          <a:p>
            <a:endParaRPr lang="en-US" dirty="0"/>
          </a:p>
          <a:p>
            <a:pPr>
              <a:buNone/>
            </a:pPr>
            <a:endParaRPr lang="en-US" dirty="0"/>
          </a:p>
        </p:txBody>
      </p:sp>
      <p:sp>
        <p:nvSpPr>
          <p:cNvPr id="11" name="Rectangle 10"/>
          <p:cNvSpPr/>
          <p:nvPr/>
        </p:nvSpPr>
        <p:spPr>
          <a:xfrm>
            <a:off x="533400" y="1981200"/>
            <a:ext cx="5867400" cy="646331"/>
          </a:xfrm>
          <a:prstGeom prst="rect">
            <a:avLst/>
          </a:prstGeom>
        </p:spPr>
        <p:txBody>
          <a:bodyPr wrap="square">
            <a:spAutoFit/>
          </a:bodyPr>
          <a:lstStyle/>
          <a:p>
            <a:pPr>
              <a:buFont typeface="Arial" charset="0"/>
              <a:buChar char="•"/>
            </a:pPr>
            <a:r>
              <a:rPr lang="en-US" sz="1200" dirty="0">
                <a:latin typeface="Constantia" panose="02030602050306030303" pitchFamily="18" charset="0"/>
              </a:rPr>
              <a:t>SENG HENG has Successfully completed  </a:t>
            </a:r>
          </a:p>
          <a:p>
            <a:pPr>
              <a:buFont typeface="Arial" charset="0"/>
              <a:buChar char="•"/>
            </a:pPr>
            <a:r>
              <a:rPr lang="en-US" sz="1200" b="1" dirty="0">
                <a:latin typeface="Constantia" panose="02030602050306030303" pitchFamily="18" charset="0"/>
              </a:rPr>
              <a:t>Vessel : MARINE QUEENIE Pipe laying barge                                     </a:t>
            </a:r>
          </a:p>
          <a:p>
            <a:pPr>
              <a:buFont typeface="Arial" charset="0"/>
              <a:buChar char="•"/>
            </a:pPr>
            <a:r>
              <a:rPr lang="en-US" sz="1200" dirty="0">
                <a:latin typeface="Constantia" panose="02030602050306030303" pitchFamily="18" charset="0"/>
              </a:rPr>
              <a:t>Project Location : ASL Shipyard</a:t>
            </a:r>
          </a:p>
        </p:txBody>
      </p:sp>
      <p:pic>
        <p:nvPicPr>
          <p:cNvPr id="14" name="Picture 13" descr="DSCN4344_0.tmp"/>
          <p:cNvPicPr>
            <a:picLocks/>
          </p:cNvPicPr>
          <p:nvPr/>
        </p:nvPicPr>
        <p:blipFill>
          <a:blip r:embed="rId2" cstate="print">
            <a:lum bright="20000" contrast="20000"/>
          </a:blip>
          <a:stretch>
            <a:fillRect/>
          </a:stretch>
        </p:blipFill>
        <p:spPr>
          <a:xfrm>
            <a:off x="609600" y="2971800"/>
            <a:ext cx="2743200" cy="2362200"/>
          </a:xfrm>
          <a:prstGeom prst="rect">
            <a:avLst/>
          </a:prstGeom>
          <a:ln>
            <a:noFill/>
          </a:ln>
          <a:effectLst>
            <a:softEdge rad="112500"/>
          </a:effectLst>
        </p:spPr>
      </p:pic>
      <p:pic>
        <p:nvPicPr>
          <p:cNvPr id="16" name="Picture 15" descr="DSCN4343_0.tmp"/>
          <p:cNvPicPr>
            <a:picLocks/>
          </p:cNvPicPr>
          <p:nvPr/>
        </p:nvPicPr>
        <p:blipFill>
          <a:blip r:embed="rId3" cstate="print">
            <a:lum bright="20000" contrast="20000"/>
          </a:blip>
          <a:stretch>
            <a:fillRect/>
          </a:stretch>
        </p:blipFill>
        <p:spPr>
          <a:xfrm>
            <a:off x="609600" y="5715000"/>
            <a:ext cx="2819400" cy="2743200"/>
          </a:xfrm>
          <a:prstGeom prst="rect">
            <a:avLst/>
          </a:prstGeom>
          <a:ln>
            <a:noFill/>
          </a:ln>
          <a:effectLst>
            <a:softEdge rad="112500"/>
          </a:effectLst>
        </p:spPr>
      </p:pic>
      <p:pic>
        <p:nvPicPr>
          <p:cNvPr id="17" name="Picture 16" descr="DSCN4220_0.tmp"/>
          <p:cNvPicPr>
            <a:picLocks/>
          </p:cNvPicPr>
          <p:nvPr/>
        </p:nvPicPr>
        <p:blipFill>
          <a:blip r:embed="rId4" cstate="print">
            <a:lum bright="20000" contrast="20000"/>
          </a:blip>
          <a:stretch>
            <a:fillRect/>
          </a:stretch>
        </p:blipFill>
        <p:spPr>
          <a:xfrm>
            <a:off x="3733800" y="5715000"/>
            <a:ext cx="2743200" cy="2743200"/>
          </a:xfrm>
          <a:prstGeom prst="rect">
            <a:avLst/>
          </a:prstGeom>
          <a:ln>
            <a:noFill/>
          </a:ln>
          <a:effectLst>
            <a:softEdge rad="112500"/>
          </a:effectLst>
        </p:spPr>
      </p:pic>
      <p:pic>
        <p:nvPicPr>
          <p:cNvPr id="18" name="Picture 17" descr="DSCN4222_0.tmp"/>
          <p:cNvPicPr>
            <a:picLocks/>
          </p:cNvPicPr>
          <p:nvPr/>
        </p:nvPicPr>
        <p:blipFill>
          <a:blip r:embed="rId5" cstate="print">
            <a:lum bright="20000" contrast="20000"/>
          </a:blip>
          <a:stretch>
            <a:fillRect/>
          </a:stretch>
        </p:blipFill>
        <p:spPr>
          <a:xfrm>
            <a:off x="3581400" y="2971800"/>
            <a:ext cx="2895600" cy="2362200"/>
          </a:xfrm>
          <a:prstGeom prst="rect">
            <a:avLst/>
          </a:prstGeom>
          <a:ln>
            <a:noFill/>
          </a:ln>
          <a:effectLst>
            <a:softEdge rad="112500"/>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3429000"/>
            <a:ext cx="6172200" cy="5394960"/>
          </a:xfrm>
        </p:spPr>
        <p:txBody>
          <a:bodyPr/>
          <a:lstStyle/>
          <a:p>
            <a:pPr>
              <a:buNone/>
            </a:pPr>
            <a:endParaRPr lang="en-US" dirty="0"/>
          </a:p>
          <a:p>
            <a:endParaRPr lang="en-US" dirty="0"/>
          </a:p>
          <a:p>
            <a:pPr>
              <a:buNone/>
            </a:pPr>
            <a:endParaRPr lang="en-US" dirty="0"/>
          </a:p>
        </p:txBody>
      </p:sp>
      <p:sp>
        <p:nvSpPr>
          <p:cNvPr id="11" name="Rectangle 10"/>
          <p:cNvSpPr/>
          <p:nvPr/>
        </p:nvSpPr>
        <p:spPr>
          <a:xfrm>
            <a:off x="533400" y="1981200"/>
            <a:ext cx="5867400" cy="461665"/>
          </a:xfrm>
          <a:prstGeom prst="rect">
            <a:avLst/>
          </a:prstGeom>
        </p:spPr>
        <p:txBody>
          <a:bodyPr wrap="square">
            <a:spAutoFit/>
          </a:bodyPr>
          <a:lstStyle/>
          <a:p>
            <a:pPr>
              <a:buFont typeface="Arial" charset="0"/>
              <a:buChar char="•"/>
            </a:pPr>
            <a:r>
              <a:rPr lang="en-US" sz="1200" dirty="0">
                <a:latin typeface="Constantia" panose="02030602050306030303" pitchFamily="18" charset="0"/>
              </a:rPr>
              <a:t>SENG HENG has Successfully completed </a:t>
            </a:r>
          </a:p>
          <a:p>
            <a:pPr>
              <a:buFont typeface="Arial" charset="0"/>
              <a:buChar char="•"/>
            </a:pPr>
            <a:r>
              <a:rPr lang="en-US" sz="1200" b="1" dirty="0">
                <a:latin typeface="Constantia" panose="02030602050306030303" pitchFamily="18" charset="0"/>
              </a:rPr>
              <a:t>Control Van Assembly Container                                      </a:t>
            </a:r>
          </a:p>
        </p:txBody>
      </p:sp>
      <p:pic>
        <p:nvPicPr>
          <p:cNvPr id="6" name="Picture 5" descr="v_0.tmp"/>
          <p:cNvPicPr>
            <a:picLocks/>
          </p:cNvPicPr>
          <p:nvPr/>
        </p:nvPicPr>
        <p:blipFill>
          <a:blip r:embed="rId2" cstate="print">
            <a:lum bright="20000" contrast="20000"/>
          </a:blip>
          <a:stretch>
            <a:fillRect/>
          </a:stretch>
        </p:blipFill>
        <p:spPr>
          <a:xfrm>
            <a:off x="533400" y="3200400"/>
            <a:ext cx="2743200" cy="2209800"/>
          </a:xfrm>
          <a:prstGeom prst="rect">
            <a:avLst/>
          </a:prstGeom>
          <a:ln>
            <a:noFill/>
          </a:ln>
          <a:effectLst>
            <a:softEdge rad="112500"/>
          </a:effectLst>
        </p:spPr>
      </p:pic>
      <p:pic>
        <p:nvPicPr>
          <p:cNvPr id="7" name="Picture 6" descr="图像001_0.tmp"/>
          <p:cNvPicPr>
            <a:picLocks/>
          </p:cNvPicPr>
          <p:nvPr/>
        </p:nvPicPr>
        <p:blipFill>
          <a:blip r:embed="rId3" cstate="print">
            <a:lum bright="20000" contrast="20000"/>
          </a:blip>
          <a:stretch>
            <a:fillRect/>
          </a:stretch>
        </p:blipFill>
        <p:spPr>
          <a:xfrm>
            <a:off x="3733800" y="3124200"/>
            <a:ext cx="2832100" cy="2286000"/>
          </a:xfrm>
          <a:prstGeom prst="rect">
            <a:avLst/>
          </a:prstGeom>
          <a:ln>
            <a:noFill/>
          </a:ln>
          <a:effectLst>
            <a:softEdge rad="112500"/>
          </a:effectLst>
        </p:spPr>
      </p:pic>
      <p:pic>
        <p:nvPicPr>
          <p:cNvPr id="8" name="Picture 7" descr="图像053_0.tmp"/>
          <p:cNvPicPr>
            <a:picLocks/>
          </p:cNvPicPr>
          <p:nvPr/>
        </p:nvPicPr>
        <p:blipFill>
          <a:blip r:embed="rId4" cstate="print">
            <a:lum bright="20000" contrast="20000"/>
          </a:blip>
          <a:stretch>
            <a:fillRect/>
          </a:stretch>
        </p:blipFill>
        <p:spPr>
          <a:xfrm>
            <a:off x="1371600" y="5715000"/>
            <a:ext cx="3975100" cy="2984500"/>
          </a:xfrm>
          <a:prstGeom prst="rect">
            <a:avLst/>
          </a:prstGeom>
          <a:ln>
            <a:noFill/>
          </a:ln>
          <a:effectLst>
            <a:softEdge rad="112500"/>
          </a:effectLst>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1624</TotalTime>
  <Words>2336</Words>
  <Application>Microsoft Office PowerPoint</Application>
  <PresentationFormat>On-screen Show (4:3)</PresentationFormat>
  <Paragraphs>262</Paragraphs>
  <Slides>30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DengXian</vt:lpstr>
      <vt:lpstr>Arial</vt:lpstr>
      <vt:lpstr>Bookman Old Style</vt:lpstr>
      <vt:lpstr>Calibri</vt:lpstr>
      <vt:lpstr>Constantia</vt:lpstr>
      <vt:lpstr>Symbol</vt:lpstr>
      <vt:lpstr>Times New Roman</vt:lpstr>
      <vt:lpstr>Wingdings 2</vt:lpstr>
      <vt:lpstr>Flow</vt:lpstr>
      <vt:lpstr>PowerPoint Presentation</vt:lpstr>
      <vt:lpstr>Our Group of company is  SENG HENG MARINE PTE LTD   SENG HENG OFFSHORE ENGINEEIRNG PTE LTD SENG HENG TECHNOLOGIES PTE LTD</vt:lpstr>
      <vt:lpstr>ABOUT SENG HENG GROUP</vt:lpstr>
      <vt:lpstr>STRENGTHS AND VISION OF SENG HENG GROUP.</vt:lpstr>
      <vt:lpstr>CAPABILITIES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CAPABILITIES &amp; PROJECT REFERENCE</vt:lpstr>
      <vt:lpstr>PowerPoint Presentation</vt:lpstr>
      <vt:lpstr>PowerPoint Presentation</vt:lpstr>
      <vt:lpstr>PowerPoint Presentation</vt:lpstr>
      <vt:lpstr>OUR CAPABILITIES &amp; PROJECT REFERENCE</vt:lpstr>
      <vt:lpstr>OUR CAPABILITIES &amp; PROJECT REFERENCE</vt:lpstr>
      <vt:lpstr>OUR CAPABILITIES &amp; PROJECT REFERENCE</vt:lpstr>
      <vt:lpstr>OUR CAPABILITIES &amp; PROJECT REFERENCE</vt:lpstr>
      <vt:lpstr>QUALITY POLICY</vt:lpstr>
      <vt:lpstr>OCCUPATIONAL HEALTH AND SAFETY, ENVIROMENTAL &amp; QUALITY POLICY</vt:lpstr>
      <vt:lpstr>HEALTH AND SAFETY STATEMENT OF COMMITMENT</vt:lpstr>
      <vt:lpstr>DRUG AND ALCOHOL POLICY</vt:lpstr>
      <vt:lpstr>ANTIBRIBERY &amp; CORRUPTION(ABC) POLICY</vt:lpstr>
    </vt:vector>
  </TitlesOfParts>
  <Company>Grizli777</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Quality Policy</dc:title>
  <dc:creator>Human01</dc:creator>
  <cp:lastModifiedBy>SENG HENG</cp:lastModifiedBy>
  <cp:revision>115</cp:revision>
  <cp:lastPrinted>2022-07-26T01:52:35Z</cp:lastPrinted>
  <dcterms:created xsi:type="dcterms:W3CDTF">2011-03-26T03:22:52Z</dcterms:created>
  <dcterms:modified xsi:type="dcterms:W3CDTF">2025-04-15T06:01:40Z</dcterms:modified>
</cp:coreProperties>
</file>